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61" r:id="rId4"/>
    <p:sldId id="262" r:id="rId5"/>
    <p:sldId id="265" r:id="rId6"/>
    <p:sldId id="266" r:id="rId7"/>
    <p:sldId id="267" r:id="rId8"/>
    <p:sldId id="272" r:id="rId9"/>
    <p:sldId id="273" r:id="rId10"/>
    <p:sldId id="274" r:id="rId11"/>
    <p:sldId id="268" r:id="rId12"/>
    <p:sldId id="269" r:id="rId13"/>
    <p:sldId id="270" r:id="rId14"/>
    <p:sldId id="275" r:id="rId15"/>
    <p:sldId id="276" r:id="rId16"/>
    <p:sldId id="277" r:id="rId17"/>
    <p:sldId id="278" r:id="rId18"/>
    <p:sldId id="279" r:id="rId19"/>
    <p:sldId id="258" r:id="rId20"/>
    <p:sldId id="264" r:id="rId21"/>
  </p:sldIdLst>
  <p:sldSz cx="9144000" cy="5143500" type="screen16x9"/>
  <p:notesSz cx="6858000" cy="9144000"/>
  <p:embeddedFontLst>
    <p:embeddedFont>
      <p:font typeface="Montserrat" panose="00000500000000000000" pitchFamily="2" charset="0"/>
      <p:regular r:id="rId23"/>
      <p:bold r:id="rId24"/>
      <p:italic r:id="rId25"/>
      <p:boldItalic r:id="rId26"/>
    </p:embeddedFont>
    <p:embeddedFont>
      <p:font typeface="Montserrat SemiBold" panose="00000700000000000000" pitchFamily="2" charset="0"/>
      <p:regular r:id="rId27"/>
      <p:bold r:id="rId28"/>
      <p:italic r:id="rId29"/>
      <p:boldItalic r:id="rId30"/>
    </p:embeddedFont>
    <p:embeddedFont>
      <p:font typeface="Montserrat Thin" panose="000003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B4"/>
    <a:srgbClr val="C9E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5888" autoAdjust="0"/>
  </p:normalViewPr>
  <p:slideViewPr>
    <p:cSldViewPr snapToGrid="0">
      <p:cViewPr varScale="1">
        <p:scale>
          <a:sx n="84" d="100"/>
          <a:sy n="84" d="100"/>
        </p:scale>
        <p:origin x="780" y="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F203A01-6E85-DF3C-1E6D-BEED2C21ABBC}"/>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06EB9F3F-EDB7-2699-3273-4AF34026705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6A6DA5E2-FFBD-31AB-E8FC-3588B2B892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5955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F5726CC-EE03-4E81-C452-B0BBCDF2009E}"/>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809C8B5A-2B14-32E9-E458-1BD14A4558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0DA574C0-C16F-4F02-EE62-B80A129A0E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3528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B838E1F-8D0B-9A0F-5600-64EF985E6E10}"/>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0D820B0B-69FB-053E-89D5-11EE7485C0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749E5388-FE39-F78C-CF28-BBA92FE78B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1636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1E61648-CF3E-77F4-D824-904982A56A12}"/>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8116C768-CC91-6CE0-2731-A759D2E711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6D9A9E6E-BEA9-DCFD-9B46-456B5DECCAD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6229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3494A092-EB7F-8A90-B49A-7C251D9EB36F}"/>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DFD0740D-D67A-3EA9-B785-8486B9D358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AB7C03C3-BAA6-C5C2-41FF-2E266E8C0A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9803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8BA796C-0A96-A0B3-6345-DA3142EE398C}"/>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E49041B3-FFAA-1D4F-B778-2DCE16131F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A36029E8-61C2-BAB2-C3DB-D7B42ABF676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844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40F4D8D-6108-148A-B092-42DBBB676E76}"/>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895734F1-6D2C-131E-F47E-DA83BAAF47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BCEDBEAC-AC62-A7EB-7359-EF4BC77D88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9182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78C60D7-19A4-77CB-86A9-F49451ACAECF}"/>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0F8A7532-D5F8-B64C-2A48-5CF9EEC1770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F8623728-D23A-8EA5-6123-7F5BF8B19BD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740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A1E4BEC-54AF-0146-6F3F-E67D522283CE}"/>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C9F66067-1FB7-9E9B-BEC2-65E4FBCB96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277B6DF6-2DC6-5DAF-9FD8-4A31304FE0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2040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46c55459d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46c55459d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46c55459d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A7E30C2-4986-7139-B385-3DDB4499FDA3}"/>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78CB3573-E218-FB29-3A89-E07858D3A7F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69F3A99E-990F-F097-6312-9DE1C425B1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da-DK" dirty="0"/>
              <a:t>A </a:t>
            </a:r>
            <a:r>
              <a:rPr lang="da-DK" dirty="0" err="1"/>
              <a:t>few</a:t>
            </a:r>
            <a:r>
              <a:rPr lang="da-DK" dirty="0"/>
              <a:t> </a:t>
            </a:r>
            <a:r>
              <a:rPr lang="da-DK" dirty="0" err="1"/>
              <a:t>examples</a:t>
            </a:r>
            <a:r>
              <a:rPr lang="da-DK" dirty="0"/>
              <a:t> to </a:t>
            </a:r>
            <a:r>
              <a:rPr lang="da-DK" dirty="0" err="1"/>
              <a:t>be</a:t>
            </a:r>
            <a:r>
              <a:rPr lang="da-DK" dirty="0"/>
              <a:t> </a:t>
            </a:r>
            <a:r>
              <a:rPr lang="da-DK" dirty="0" err="1"/>
              <a:t>discussed</a:t>
            </a:r>
            <a:r>
              <a:rPr lang="da-DK" dirty="0"/>
              <a:t>:</a:t>
            </a:r>
          </a:p>
          <a:p>
            <a:r>
              <a:rPr lang="da-DK" dirty="0"/>
              <a:t>Clothing</a:t>
            </a:r>
            <a:r>
              <a:rPr lang="da-DK" baseline="0" dirty="0"/>
              <a:t> – </a:t>
            </a:r>
            <a:r>
              <a:rPr lang="da-DK" baseline="0" dirty="0" err="1"/>
              <a:t>indicates</a:t>
            </a:r>
            <a:r>
              <a:rPr lang="da-DK" baseline="0" dirty="0"/>
              <a:t> </a:t>
            </a:r>
            <a:r>
              <a:rPr lang="da-DK" baseline="0" dirty="0" err="1"/>
              <a:t>wealth</a:t>
            </a:r>
            <a:r>
              <a:rPr lang="da-DK" baseline="0" dirty="0"/>
              <a:t> or </a:t>
            </a:r>
            <a:r>
              <a:rPr lang="da-DK" baseline="0" dirty="0" err="1"/>
              <a:t>poverty</a:t>
            </a:r>
            <a:r>
              <a:rPr lang="da-DK" baseline="0" dirty="0"/>
              <a:t>, </a:t>
            </a:r>
            <a:r>
              <a:rPr lang="da-DK" baseline="0" dirty="0" err="1"/>
              <a:t>hierarchy</a:t>
            </a:r>
            <a:r>
              <a:rPr lang="da-DK" baseline="0" dirty="0"/>
              <a:t> casual/formal </a:t>
            </a:r>
            <a:r>
              <a:rPr lang="da-DK" baseline="0" dirty="0" err="1"/>
              <a:t>etc</a:t>
            </a:r>
            <a:r>
              <a:rPr lang="da-DK" baseline="0" dirty="0"/>
              <a:t> – </a:t>
            </a:r>
            <a:r>
              <a:rPr lang="da-DK" baseline="0" dirty="0" err="1"/>
              <a:t>when</a:t>
            </a:r>
            <a:r>
              <a:rPr lang="da-DK" baseline="0" dirty="0"/>
              <a:t> all </a:t>
            </a:r>
            <a:r>
              <a:rPr lang="da-DK" baseline="0" dirty="0" err="1"/>
              <a:t>suits</a:t>
            </a:r>
            <a:r>
              <a:rPr lang="da-DK" baseline="0" dirty="0"/>
              <a:t> look </a:t>
            </a:r>
            <a:r>
              <a:rPr lang="da-DK" baseline="0" dirty="0" err="1"/>
              <a:t>alike</a:t>
            </a:r>
            <a:r>
              <a:rPr lang="da-DK" baseline="0" dirty="0"/>
              <a:t>, </a:t>
            </a:r>
            <a:r>
              <a:rPr lang="da-DK" baseline="0" dirty="0" err="1"/>
              <a:t>study</a:t>
            </a:r>
            <a:r>
              <a:rPr lang="da-DK" baseline="0" dirty="0"/>
              <a:t> the </a:t>
            </a:r>
            <a:r>
              <a:rPr lang="da-DK" baseline="0" dirty="0" err="1"/>
              <a:t>shoes</a:t>
            </a:r>
            <a:r>
              <a:rPr lang="da-DK" baseline="0" dirty="0"/>
              <a:t> to </a:t>
            </a:r>
            <a:r>
              <a:rPr lang="da-DK" baseline="0" dirty="0" err="1"/>
              <a:t>see</a:t>
            </a:r>
            <a:r>
              <a:rPr lang="da-DK" baseline="0" dirty="0"/>
              <a:t> </a:t>
            </a:r>
            <a:r>
              <a:rPr lang="da-DK" baseline="0" dirty="0" err="1"/>
              <a:t>whether</a:t>
            </a:r>
            <a:r>
              <a:rPr lang="da-DK" baseline="0" dirty="0"/>
              <a:t> </a:t>
            </a:r>
            <a:r>
              <a:rPr lang="da-DK" baseline="0" dirty="0" err="1"/>
              <a:t>there</a:t>
            </a:r>
            <a:r>
              <a:rPr lang="da-DK" baseline="0" dirty="0"/>
              <a:t> is </a:t>
            </a:r>
            <a:r>
              <a:rPr lang="da-DK" baseline="0" dirty="0" err="1"/>
              <a:t>money</a:t>
            </a:r>
            <a:endParaRPr lang="da-DK" baseline="0" dirty="0"/>
          </a:p>
          <a:p>
            <a:r>
              <a:rPr lang="da-DK" baseline="0" dirty="0"/>
              <a:t>Language – casual/formal, </a:t>
            </a:r>
            <a:r>
              <a:rPr lang="da-DK" baseline="0" dirty="0" err="1"/>
              <a:t>loud</a:t>
            </a:r>
            <a:r>
              <a:rPr lang="da-DK" baseline="0" dirty="0"/>
              <a:t>/</a:t>
            </a:r>
            <a:r>
              <a:rPr lang="da-DK" baseline="0" dirty="0" err="1"/>
              <a:t>smooth</a:t>
            </a:r>
            <a:r>
              <a:rPr lang="da-DK" baseline="0" dirty="0"/>
              <a:t>, </a:t>
            </a:r>
            <a:r>
              <a:rPr lang="da-DK" baseline="0" dirty="0" err="1"/>
              <a:t>eloquent</a:t>
            </a:r>
            <a:r>
              <a:rPr lang="da-DK" baseline="0" dirty="0"/>
              <a:t>/</a:t>
            </a:r>
            <a:r>
              <a:rPr lang="da-DK" baseline="0" dirty="0" err="1"/>
              <a:t>full</a:t>
            </a:r>
            <a:r>
              <a:rPr lang="da-DK" baseline="0" dirty="0"/>
              <a:t> of stereotypes</a:t>
            </a:r>
          </a:p>
          <a:p>
            <a:r>
              <a:rPr lang="da-DK" baseline="0" dirty="0"/>
              <a:t>Social </a:t>
            </a:r>
            <a:r>
              <a:rPr lang="da-DK" baseline="0" dirty="0" err="1"/>
              <a:t>indicators</a:t>
            </a:r>
            <a:r>
              <a:rPr lang="da-DK" baseline="0" dirty="0"/>
              <a:t> – </a:t>
            </a:r>
            <a:r>
              <a:rPr lang="da-DK" baseline="0" dirty="0" err="1"/>
              <a:t>titles</a:t>
            </a:r>
            <a:r>
              <a:rPr lang="da-DK" baseline="0" dirty="0"/>
              <a:t> (or not)</a:t>
            </a:r>
          </a:p>
          <a:p>
            <a:r>
              <a:rPr lang="da-DK" baseline="0" dirty="0"/>
              <a:t>Jokes – </a:t>
            </a:r>
            <a:r>
              <a:rPr lang="da-DK" baseline="0" dirty="0" err="1"/>
              <a:t>can</a:t>
            </a:r>
            <a:r>
              <a:rPr lang="da-DK" baseline="0" dirty="0"/>
              <a:t> </a:t>
            </a:r>
            <a:r>
              <a:rPr lang="da-DK" baseline="0" dirty="0" err="1"/>
              <a:t>lead</a:t>
            </a:r>
            <a:r>
              <a:rPr lang="da-DK" baseline="0" dirty="0"/>
              <a:t> to </a:t>
            </a:r>
            <a:r>
              <a:rPr lang="da-DK" baseline="0" dirty="0" err="1"/>
              <a:t>serious</a:t>
            </a:r>
            <a:r>
              <a:rPr lang="da-DK" baseline="0" dirty="0"/>
              <a:t> </a:t>
            </a:r>
            <a:r>
              <a:rPr lang="da-DK" baseline="0" dirty="0" err="1"/>
              <a:t>misunderstandings</a:t>
            </a:r>
            <a:endParaRPr lang="da-DK" baseline="0" dirty="0"/>
          </a:p>
          <a:p>
            <a:endParaRPr lang="da-DK"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2159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1FB1E35-4495-08CD-53BB-0E0217F97B80}"/>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9A9535A5-B6DE-1DC9-3E50-10EA07F24A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E69F79F0-353A-F816-C633-5045A3224F8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err="1"/>
              <a:t>Functionalist</a:t>
            </a:r>
            <a:r>
              <a:rPr lang="da-DK" dirty="0"/>
              <a:t>: </a:t>
            </a:r>
            <a:r>
              <a:rPr lang="da-DK" dirty="0" err="1"/>
              <a:t>Categories</a:t>
            </a:r>
            <a:endParaRPr lang="da-DK" dirty="0"/>
          </a:p>
          <a:p>
            <a:pPr marL="0" lvl="0" indent="0" algn="l" rtl="0">
              <a:spcBef>
                <a:spcPts val="0"/>
              </a:spcBef>
              <a:spcAft>
                <a:spcPts val="0"/>
              </a:spcAft>
              <a:buNone/>
            </a:pPr>
            <a:r>
              <a:rPr lang="da-DK" dirty="0" err="1"/>
              <a:t>Interpretative</a:t>
            </a:r>
            <a:r>
              <a:rPr lang="da-DK" dirty="0"/>
              <a:t>: Constant </a:t>
            </a:r>
            <a:r>
              <a:rPr lang="da-DK" dirty="0" err="1"/>
              <a:t>dialogue</a:t>
            </a:r>
            <a:endParaRPr dirty="0"/>
          </a:p>
        </p:txBody>
      </p:sp>
    </p:spTree>
    <p:extLst>
      <p:ext uri="{BB962C8B-B14F-4D97-AF65-F5344CB8AC3E}">
        <p14:creationId xmlns:p14="http://schemas.microsoft.com/office/powerpoint/2010/main" val="3904368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15D57C8-3D9D-F1EA-C33C-CE40656AD9B4}"/>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6B652840-CAAA-C996-B81E-F2E950988E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7E2DE9BE-CBF8-4769-533F-0F89CFD61D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err="1"/>
              <a:t>When</a:t>
            </a:r>
            <a:r>
              <a:rPr lang="da-DK" dirty="0"/>
              <a:t> </a:t>
            </a:r>
            <a:r>
              <a:rPr lang="da-DK" dirty="0" err="1"/>
              <a:t>we</a:t>
            </a:r>
            <a:r>
              <a:rPr lang="da-DK" dirty="0"/>
              <a:t> </a:t>
            </a:r>
            <a:r>
              <a:rPr lang="da-DK" dirty="0" err="1"/>
              <a:t>meet</a:t>
            </a:r>
            <a:r>
              <a:rPr lang="da-DK" dirty="0"/>
              <a:t> online, </a:t>
            </a:r>
            <a:r>
              <a:rPr lang="da-DK" dirty="0" err="1"/>
              <a:t>we</a:t>
            </a:r>
            <a:r>
              <a:rPr lang="da-DK" dirty="0"/>
              <a:t> have to </a:t>
            </a:r>
            <a:r>
              <a:rPr lang="da-DK" dirty="0" err="1"/>
              <a:t>be</a:t>
            </a:r>
            <a:r>
              <a:rPr lang="da-DK" dirty="0"/>
              <a:t> more </a:t>
            </a:r>
            <a:r>
              <a:rPr lang="da-DK" dirty="0" err="1"/>
              <a:t>direct</a:t>
            </a:r>
            <a:r>
              <a:rPr lang="da-DK" dirty="0"/>
              <a:t> and </a:t>
            </a:r>
            <a:r>
              <a:rPr lang="da-DK" dirty="0" err="1"/>
              <a:t>explicit</a:t>
            </a:r>
            <a:r>
              <a:rPr lang="da-DK" dirty="0"/>
              <a:t> – </a:t>
            </a:r>
            <a:r>
              <a:rPr lang="da-DK" dirty="0" err="1"/>
              <a:t>this</a:t>
            </a:r>
            <a:r>
              <a:rPr lang="da-DK" dirty="0"/>
              <a:t> is not </a:t>
            </a:r>
            <a:r>
              <a:rPr lang="da-DK" dirty="0" err="1"/>
              <a:t>culturally</a:t>
            </a:r>
            <a:r>
              <a:rPr lang="da-DK" dirty="0"/>
              <a:t> neutral</a:t>
            </a:r>
            <a:endParaRPr dirty="0"/>
          </a:p>
        </p:txBody>
      </p:sp>
    </p:spTree>
    <p:extLst>
      <p:ext uri="{BB962C8B-B14F-4D97-AF65-F5344CB8AC3E}">
        <p14:creationId xmlns:p14="http://schemas.microsoft.com/office/powerpoint/2010/main" val="41618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18FE11D-86C2-2009-8D2B-D28C5E986965}"/>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892976E2-FFAE-6E1B-0189-A1E7D5A178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72AFB1FC-30E3-2232-1CF5-BD6BF28CC71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da-DK" dirty="0" err="1"/>
              <a:t>When</a:t>
            </a:r>
            <a:r>
              <a:rPr lang="da-DK" dirty="0"/>
              <a:t> </a:t>
            </a:r>
            <a:r>
              <a:rPr lang="da-DK" dirty="0" err="1"/>
              <a:t>we</a:t>
            </a:r>
            <a:r>
              <a:rPr lang="da-DK" dirty="0"/>
              <a:t> </a:t>
            </a:r>
            <a:r>
              <a:rPr lang="da-DK" dirty="0" err="1"/>
              <a:t>meet</a:t>
            </a:r>
            <a:r>
              <a:rPr lang="da-DK" dirty="0"/>
              <a:t> online, </a:t>
            </a:r>
            <a:r>
              <a:rPr lang="da-DK" dirty="0" err="1"/>
              <a:t>we</a:t>
            </a:r>
            <a:r>
              <a:rPr lang="da-DK" dirty="0"/>
              <a:t> </a:t>
            </a:r>
            <a:r>
              <a:rPr lang="da-DK" dirty="0" err="1"/>
              <a:t>need</a:t>
            </a:r>
            <a:r>
              <a:rPr lang="da-DK" dirty="0"/>
              <a:t> to </a:t>
            </a:r>
            <a:r>
              <a:rPr lang="da-DK" dirty="0" err="1"/>
              <a:t>be</a:t>
            </a:r>
            <a:r>
              <a:rPr lang="da-DK" dirty="0"/>
              <a:t> on time (</a:t>
            </a:r>
            <a:r>
              <a:rPr lang="da-DK" dirty="0" err="1"/>
              <a:t>otherwise</a:t>
            </a:r>
            <a:r>
              <a:rPr lang="da-DK" dirty="0"/>
              <a:t> the meeting is over). This is not </a:t>
            </a:r>
            <a:r>
              <a:rPr lang="da-DK" dirty="0" err="1"/>
              <a:t>culturally</a:t>
            </a:r>
            <a:r>
              <a:rPr lang="da-DK" dirty="0"/>
              <a:t> neutral. </a:t>
            </a:r>
            <a:endParaRPr dirty="0"/>
          </a:p>
        </p:txBody>
      </p:sp>
    </p:spTree>
    <p:extLst>
      <p:ext uri="{BB962C8B-B14F-4D97-AF65-F5344CB8AC3E}">
        <p14:creationId xmlns:p14="http://schemas.microsoft.com/office/powerpoint/2010/main" val="163256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24B2B72-FF6E-BBB2-4EC2-7CDC7B58EF25}"/>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6A55C80F-B4AA-8D45-5C8C-99AE70BB11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64DF636B-5EC2-F277-83F4-B13B716DCB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baseline="0" dirty="0"/>
              <a:t>What can we as journalists use intercultural communication theories such as Hofstede’s for?</a:t>
            </a:r>
          </a:p>
          <a:p>
            <a:r>
              <a:rPr lang="en-US" baseline="0" dirty="0"/>
              <a:t>Trying to understand our own background</a:t>
            </a:r>
          </a:p>
          <a:p>
            <a:r>
              <a:rPr lang="en-US" baseline="0" dirty="0"/>
              <a:t>Trying to understand colleagues’ and sources’ backgrounds</a:t>
            </a:r>
          </a:p>
          <a:p>
            <a:r>
              <a:rPr lang="en-US" baseline="0" dirty="0"/>
              <a:t>Selecting story ideas =&gt; example nepotism and point 2 on individualism vs collectivism</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66243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187B8D9-62EF-FD01-78FC-CD4E130C17D9}"/>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C3EF3982-2A3D-B396-EA8E-1DDC9A16FE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B841F07A-82B1-F497-3522-FC420783FB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365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09D2DB37-1485-3A82-FF21-011D8403178E}"/>
            </a:ext>
          </a:extLst>
        </p:cNvPr>
        <p:cNvGrpSpPr/>
        <p:nvPr/>
      </p:nvGrpSpPr>
      <p:grpSpPr>
        <a:xfrm>
          <a:off x="0" y="0"/>
          <a:ext cx="0" cy="0"/>
          <a:chOff x="0" y="0"/>
          <a:chExt cx="0" cy="0"/>
        </a:xfrm>
      </p:grpSpPr>
      <p:sp>
        <p:nvSpPr>
          <p:cNvPr id="58" name="Google Shape;58;g346c55459db_0_11:notes">
            <a:extLst>
              <a:ext uri="{FF2B5EF4-FFF2-40B4-BE49-F238E27FC236}">
                <a16:creationId xmlns:a16="http://schemas.microsoft.com/office/drawing/2014/main" id="{0314EEEB-061F-0D6C-2D16-CB4941CC6E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46c55459db_0_11:notes">
            <a:extLst>
              <a:ext uri="{FF2B5EF4-FFF2-40B4-BE49-F238E27FC236}">
                <a16:creationId xmlns:a16="http://schemas.microsoft.com/office/drawing/2014/main" id="{7832AA61-9C76-3FD0-66E7-473E5E76C8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1953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hyperlink" Target="http://www.crossborderjournalismcampus.eu/" TargetMode="External"/><Relationship Id="rId4" Type="http://schemas.openxmlformats.org/officeDocument/2006/relationships/hyperlink" Target="http://www.crossborderjournalismcampus.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Arena Guidebook_pp-front.png"/>
          <p:cNvPicPr preferRelativeResize="0"/>
          <p:nvPr/>
        </p:nvPicPr>
        <p:blipFill>
          <a:blip r:embed="rId3">
            <a:alphaModFix/>
          </a:blip>
          <a:stretch>
            <a:fillRect/>
          </a:stretch>
        </p:blipFill>
        <p:spPr>
          <a:xfrm>
            <a:off x="0" y="-1"/>
            <a:ext cx="9144008" cy="5143501"/>
          </a:xfrm>
          <a:prstGeom prst="rect">
            <a:avLst/>
          </a:prstGeom>
          <a:noFill/>
          <a:ln>
            <a:noFill/>
          </a:ln>
        </p:spPr>
      </p:pic>
      <p:sp>
        <p:nvSpPr>
          <p:cNvPr id="55" name="Google Shape;55;p13"/>
          <p:cNvSpPr txBox="1"/>
          <p:nvPr/>
        </p:nvSpPr>
        <p:spPr>
          <a:xfrm>
            <a:off x="312024" y="503275"/>
            <a:ext cx="3581320" cy="21970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3300" dirty="0" err="1">
                <a:solidFill>
                  <a:schemeClr val="lt1"/>
                </a:solidFill>
                <a:latin typeface="Montserrat" pitchFamily="2" charset="77"/>
                <a:ea typeface="Roboto Medium"/>
                <a:cs typeface="Roboto Condensed" panose="02000000000000000000" pitchFamily="2" charset="0"/>
                <a:sym typeface="Roboto Medium"/>
              </a:rPr>
              <a:t>Intercultural</a:t>
            </a:r>
            <a:r>
              <a:rPr lang="da-DK" sz="3300" dirty="0">
                <a:solidFill>
                  <a:schemeClr val="lt1"/>
                </a:solidFill>
                <a:latin typeface="Montserrat" pitchFamily="2" charset="77"/>
                <a:ea typeface="Roboto Medium"/>
                <a:cs typeface="Roboto Condensed" panose="02000000000000000000" pitchFamily="2" charset="0"/>
                <a:sym typeface="Roboto Medium"/>
              </a:rPr>
              <a:t> </a:t>
            </a:r>
            <a:r>
              <a:rPr lang="da-DK" sz="3300" dirty="0" err="1">
                <a:solidFill>
                  <a:schemeClr val="lt1"/>
                </a:solidFill>
                <a:latin typeface="Montserrat" pitchFamily="2" charset="77"/>
                <a:ea typeface="Roboto Medium"/>
                <a:cs typeface="Roboto Condensed" panose="02000000000000000000" pitchFamily="2" charset="0"/>
                <a:sym typeface="Roboto Medium"/>
              </a:rPr>
              <a:t>communication</a:t>
            </a:r>
            <a:r>
              <a:rPr lang="da-DK" sz="3300" dirty="0">
                <a:solidFill>
                  <a:schemeClr val="lt1"/>
                </a:solidFill>
                <a:latin typeface="Montserrat" pitchFamily="2" charset="77"/>
                <a:ea typeface="Roboto Medium"/>
                <a:cs typeface="Roboto Condensed" panose="02000000000000000000" pitchFamily="2" charset="0"/>
                <a:sym typeface="Roboto Medium"/>
              </a:rPr>
              <a:t> in cross-border teams</a:t>
            </a:r>
            <a:endParaRPr sz="3300" dirty="0">
              <a:solidFill>
                <a:schemeClr val="lt1"/>
              </a:solidFill>
              <a:latin typeface="Montserrat" pitchFamily="2" charset="77"/>
              <a:ea typeface="Roboto Medium"/>
              <a:cs typeface="Roboto Condensed" panose="02000000000000000000" pitchFamily="2" charset="0"/>
              <a:sym typeface="Roboto Medium"/>
            </a:endParaRPr>
          </a:p>
        </p:txBody>
      </p:sp>
      <p:sp>
        <p:nvSpPr>
          <p:cNvPr id="56" name="Google Shape;56;p13"/>
          <p:cNvSpPr txBox="1"/>
          <p:nvPr/>
        </p:nvSpPr>
        <p:spPr>
          <a:xfrm>
            <a:off x="312024" y="2700338"/>
            <a:ext cx="2809311" cy="7086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i="1" dirty="0">
                <a:solidFill>
                  <a:schemeClr val="accent6"/>
                </a:solidFill>
                <a:latin typeface="Montserrat" pitchFamily="2" charset="77"/>
                <a:ea typeface="Roboto Thin"/>
                <a:cs typeface="Roboto Thin"/>
                <a:sym typeface="Roboto Thin"/>
              </a:rPr>
              <a:t>A Crossborder Journalism Campus Lecture</a:t>
            </a:r>
            <a:endParaRPr sz="1500" i="1" dirty="0">
              <a:solidFill>
                <a:schemeClr val="accent6"/>
              </a:solidFill>
              <a:latin typeface="Montserrat" pitchFamily="2" charset="77"/>
              <a:ea typeface="Roboto Thin"/>
              <a:cs typeface="Roboto Thin"/>
              <a:sym typeface="Roboto Th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7CA35F0-E025-B31F-794D-E415CEE7F0CB}"/>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39C1E5DE-A576-002E-F15F-CEF56AC7CFFE}"/>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08CA9586-D534-1DDA-7413-5B3DA59CC855}"/>
              </a:ext>
            </a:extLst>
          </p:cNvPr>
          <p:cNvSpPr txBox="1"/>
          <p:nvPr/>
        </p:nvSpPr>
        <p:spPr>
          <a:xfrm>
            <a:off x="412700" y="1117275"/>
            <a:ext cx="6160200" cy="32916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Non-violent communication developed by Marshall B. Rosenberg, a US psychologist</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Based upon the assumption that humans are compassionate beings trying to fulfil their basic needs without harming others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Non-violent communication is one of several communication methods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Rosenberg divides communication into steps, that help us to look at various elements in our communication, so we are more aware of how we communicate</a:t>
            </a:r>
          </a:p>
        </p:txBody>
      </p:sp>
      <p:sp>
        <p:nvSpPr>
          <p:cNvPr id="2" name="Google Shape;56;p13">
            <a:extLst>
              <a:ext uri="{FF2B5EF4-FFF2-40B4-BE49-F238E27FC236}">
                <a16:creationId xmlns:a16="http://schemas.microsoft.com/office/drawing/2014/main" id="{A3B39547-284C-F644-8F52-E910B24DC55B}"/>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a:solidFill>
                  <a:srgbClr val="2432B4"/>
                </a:solidFill>
                <a:latin typeface="Montserrat" pitchFamily="2" charset="77"/>
                <a:ea typeface="Roboto Thin"/>
                <a:cs typeface="Roboto Thin"/>
                <a:sym typeface="Roboto Thin"/>
              </a:rPr>
              <a:t>Non-</a:t>
            </a:r>
            <a:r>
              <a:rPr lang="da-DK" sz="2500" dirty="0" err="1">
                <a:solidFill>
                  <a:srgbClr val="2432B4"/>
                </a:solidFill>
                <a:latin typeface="Montserrat" pitchFamily="2" charset="77"/>
                <a:ea typeface="Roboto Thin"/>
                <a:cs typeface="Roboto Thin"/>
                <a:sym typeface="Roboto Thin"/>
              </a:rPr>
              <a:t>violent</a:t>
            </a:r>
            <a:r>
              <a:rPr lang="da-DK" sz="2500" dirty="0">
                <a:solidFill>
                  <a:srgbClr val="2432B4"/>
                </a:solidFill>
                <a:latin typeface="Montserrat" pitchFamily="2" charset="77"/>
                <a:ea typeface="Roboto Thin"/>
                <a:cs typeface="Roboto Thin"/>
                <a:sym typeface="Roboto Thin"/>
              </a:rPr>
              <a:t> </a:t>
            </a:r>
            <a:r>
              <a:rPr lang="da-DK" sz="2500" dirty="0" err="1">
                <a:solidFill>
                  <a:srgbClr val="2432B4"/>
                </a:solidFill>
                <a:latin typeface="Montserrat" pitchFamily="2" charset="77"/>
                <a:ea typeface="Roboto Thin"/>
                <a:cs typeface="Roboto Thin"/>
                <a:sym typeface="Roboto Thin"/>
              </a:rPr>
              <a:t>communication</a:t>
            </a:r>
            <a:r>
              <a:rPr lang="en" sz="2600" dirty="0">
                <a:solidFill>
                  <a:srgbClr val="2432B4"/>
                </a:solidFill>
                <a:latin typeface="Montserrat" pitchFamily="2" charset="77"/>
                <a:ea typeface="Roboto Thin"/>
                <a:cs typeface="Roboto Thin"/>
                <a:sym typeface="Roboto Thin"/>
              </a:rPr>
              <a:t> </a:t>
            </a:r>
            <a:endParaRPr sz="26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43146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134B500-7CCD-ACE8-F3F0-394FC02E28EB}"/>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EEEC5CC0-FB15-4226-B502-6C80D3CC2548}"/>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988407FE-BD37-3326-1E91-FF8ED4E0D718}"/>
              </a:ext>
            </a:extLst>
          </p:cNvPr>
          <p:cNvSpPr txBox="1"/>
          <p:nvPr/>
        </p:nvSpPr>
        <p:spPr>
          <a:xfrm>
            <a:off x="412700" y="1117275"/>
            <a:ext cx="6160200" cy="3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2432B4"/>
                </a:solidFill>
                <a:latin typeface="Montserrat" pitchFamily="2" charset="77"/>
              </a:rPr>
              <a:t>4 examples of communication blockers:</a:t>
            </a:r>
          </a:p>
          <a:p>
            <a:pPr marL="0" lvl="0" indent="0" algn="l" rtl="0">
              <a:spcBef>
                <a:spcPts val="0"/>
              </a:spcBef>
              <a:spcAft>
                <a:spcPts val="0"/>
              </a:spcAft>
              <a:buNone/>
            </a:pPr>
            <a:endParaRPr lang="en-US" sz="1800" dirty="0">
              <a:solidFill>
                <a:srgbClr val="2432B4"/>
              </a:solidFill>
              <a:latin typeface="Montserrat" pitchFamily="2" charset="77"/>
            </a:endParaRP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Enemy pictures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Moralistic judgements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Comparisons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Denying own responsibility</a:t>
            </a:r>
          </a:p>
        </p:txBody>
      </p:sp>
      <p:sp>
        <p:nvSpPr>
          <p:cNvPr id="2" name="Google Shape;56;p13">
            <a:extLst>
              <a:ext uri="{FF2B5EF4-FFF2-40B4-BE49-F238E27FC236}">
                <a16:creationId xmlns:a16="http://schemas.microsoft.com/office/drawing/2014/main" id="{697F2477-C12F-BF65-E59D-123EC8F549D2}"/>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err="1">
                <a:solidFill>
                  <a:srgbClr val="2432B4"/>
                </a:solidFill>
                <a:latin typeface="Montserrat" pitchFamily="2" charset="77"/>
                <a:ea typeface="Roboto Thin"/>
                <a:cs typeface="Roboto Thin"/>
                <a:sym typeface="Roboto Thin"/>
              </a:rPr>
              <a:t>Avoid</a:t>
            </a:r>
            <a:r>
              <a:rPr lang="da-DK" sz="2500" dirty="0">
                <a:solidFill>
                  <a:srgbClr val="2432B4"/>
                </a:solidFill>
                <a:latin typeface="Montserrat" pitchFamily="2" charset="77"/>
                <a:ea typeface="Roboto Thin"/>
                <a:cs typeface="Roboto Thin"/>
                <a:sym typeface="Roboto Thin"/>
              </a:rPr>
              <a:t> </a:t>
            </a:r>
            <a:r>
              <a:rPr lang="da-DK" sz="2500" dirty="0" err="1">
                <a:solidFill>
                  <a:srgbClr val="2432B4"/>
                </a:solidFill>
                <a:latin typeface="Montserrat" pitchFamily="2" charset="77"/>
                <a:ea typeface="Roboto Thin"/>
                <a:cs typeface="Roboto Thin"/>
                <a:sym typeface="Roboto Thin"/>
              </a:rPr>
              <a:t>communication-blockers</a:t>
            </a:r>
            <a:r>
              <a:rPr lang="en" sz="2600" dirty="0">
                <a:solidFill>
                  <a:srgbClr val="2432B4"/>
                </a:solidFill>
                <a:latin typeface="Montserrat" pitchFamily="2" charset="77"/>
                <a:ea typeface="Roboto Thin"/>
                <a:cs typeface="Roboto Thin"/>
                <a:sym typeface="Roboto Thin"/>
              </a:rPr>
              <a:t> </a:t>
            </a:r>
            <a:endParaRPr sz="26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305999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F8CFA71-B8D4-06DB-8E5D-25743D54721D}"/>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CE77D50E-5B4E-2CE0-0C15-7AB7E726BEF1}"/>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91A6C4CF-28D2-1F21-C161-D99C95F60BF0}"/>
              </a:ext>
            </a:extLst>
          </p:cNvPr>
          <p:cNvSpPr txBox="1"/>
          <p:nvPr/>
        </p:nvSpPr>
        <p:spPr>
          <a:xfrm>
            <a:off x="412700" y="1117275"/>
            <a:ext cx="6160200" cy="3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2432B4"/>
                </a:solidFill>
                <a:latin typeface="Montserrat" pitchFamily="2" charset="77"/>
              </a:rPr>
              <a:t>Observing without judging</a:t>
            </a:r>
          </a:p>
          <a:p>
            <a:pPr marL="0" lvl="0" indent="0" algn="l" rtl="0">
              <a:spcBef>
                <a:spcPts val="0"/>
              </a:spcBef>
              <a:spcAft>
                <a:spcPts val="0"/>
              </a:spcAft>
              <a:buNone/>
            </a:pPr>
            <a:endParaRPr lang="en-US" sz="1800" dirty="0">
              <a:solidFill>
                <a:srgbClr val="2432B4"/>
              </a:solidFill>
              <a:latin typeface="Montserrat" pitchFamily="2" charset="77"/>
            </a:endParaRPr>
          </a:p>
          <a:p>
            <a:pPr marL="0" lvl="0" indent="0" algn="l" rtl="0">
              <a:spcBef>
                <a:spcPts val="0"/>
              </a:spcBef>
              <a:spcAft>
                <a:spcPts val="0"/>
              </a:spcAft>
              <a:buNone/>
            </a:pPr>
            <a:r>
              <a:rPr lang="en-US" sz="1800" dirty="0">
                <a:solidFill>
                  <a:srgbClr val="2432B4"/>
                </a:solidFill>
                <a:latin typeface="Montserrat" pitchFamily="2" charset="77"/>
              </a:rPr>
              <a:t>Identifying and expressing one’s feelings</a:t>
            </a:r>
          </a:p>
          <a:p>
            <a:pPr marL="0" lvl="0" indent="0" algn="l" rtl="0">
              <a:spcBef>
                <a:spcPts val="0"/>
              </a:spcBef>
              <a:spcAft>
                <a:spcPts val="0"/>
              </a:spcAft>
              <a:buNone/>
            </a:pPr>
            <a:endParaRPr lang="en-US" sz="1800" dirty="0">
              <a:solidFill>
                <a:srgbClr val="2432B4"/>
              </a:solidFill>
              <a:latin typeface="Montserrat" pitchFamily="2" charset="77"/>
            </a:endParaRPr>
          </a:p>
          <a:p>
            <a:pPr marL="0" lvl="0" indent="0" algn="l" rtl="0">
              <a:spcBef>
                <a:spcPts val="0"/>
              </a:spcBef>
              <a:spcAft>
                <a:spcPts val="0"/>
              </a:spcAft>
              <a:buNone/>
            </a:pPr>
            <a:r>
              <a:rPr lang="en-US" sz="1800" dirty="0">
                <a:solidFill>
                  <a:srgbClr val="2432B4"/>
                </a:solidFill>
                <a:latin typeface="Montserrat" pitchFamily="2" charset="77"/>
              </a:rPr>
              <a:t>Understanding and taking responsibility for one’s genuine needs</a:t>
            </a:r>
          </a:p>
          <a:p>
            <a:pPr marL="0" lvl="0" indent="0" algn="l" rtl="0">
              <a:spcBef>
                <a:spcPts val="0"/>
              </a:spcBef>
              <a:spcAft>
                <a:spcPts val="0"/>
              </a:spcAft>
              <a:buNone/>
            </a:pPr>
            <a:endParaRPr lang="en-US" sz="1800" dirty="0">
              <a:solidFill>
                <a:srgbClr val="2432B4"/>
              </a:solidFill>
              <a:latin typeface="Montserrat" pitchFamily="2" charset="77"/>
            </a:endParaRPr>
          </a:p>
          <a:p>
            <a:pPr marL="0" lvl="0" indent="0" algn="l" rtl="0">
              <a:spcBef>
                <a:spcPts val="0"/>
              </a:spcBef>
              <a:spcAft>
                <a:spcPts val="0"/>
              </a:spcAft>
              <a:buNone/>
            </a:pPr>
            <a:r>
              <a:rPr lang="en-US" sz="1800" dirty="0">
                <a:solidFill>
                  <a:srgbClr val="2432B4"/>
                </a:solidFill>
                <a:latin typeface="Montserrat" pitchFamily="2" charset="77"/>
              </a:rPr>
              <a:t>Expressing a plea to the other to help meet those needs</a:t>
            </a:r>
          </a:p>
          <a:p>
            <a:pPr marL="0" lvl="0" indent="0" algn="l" rtl="0">
              <a:spcBef>
                <a:spcPts val="0"/>
              </a:spcBef>
              <a:spcAft>
                <a:spcPts val="0"/>
              </a:spcAft>
              <a:buNone/>
            </a:pPr>
            <a:endParaRPr lang="en-US" sz="1800" dirty="0">
              <a:solidFill>
                <a:srgbClr val="2432B4"/>
              </a:solidFill>
              <a:latin typeface="Montserrat" pitchFamily="2" charset="77"/>
            </a:endParaRPr>
          </a:p>
          <a:p>
            <a:pPr marL="0" lvl="0" indent="0" algn="l" rtl="0">
              <a:spcBef>
                <a:spcPts val="0"/>
              </a:spcBef>
              <a:spcAft>
                <a:spcPts val="0"/>
              </a:spcAft>
              <a:buNone/>
            </a:pPr>
            <a:endParaRPr lang="en-US"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619F999A-A734-009C-7FB6-8506F42095AE}"/>
              </a:ext>
            </a:extLst>
          </p:cNvPr>
          <p:cNvSpPr txBox="1"/>
          <p:nvPr/>
        </p:nvSpPr>
        <p:spPr>
          <a:xfrm>
            <a:off x="412699" y="167161"/>
            <a:ext cx="634624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2432B4"/>
                </a:solidFill>
                <a:latin typeface="Montserrat" pitchFamily="2" charset="77"/>
                <a:ea typeface="Roboto Thin"/>
                <a:cs typeface="Roboto Thin"/>
                <a:sym typeface="Roboto Thin"/>
              </a:rPr>
              <a:t>Rosenberg’s 4 elements in communication</a:t>
            </a:r>
            <a:endParaRPr sz="22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197988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1678802-1006-251E-8C41-240ED826FC4C}"/>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15C09D0C-88E0-051A-DB74-C66DE6421216}"/>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2" name="Google Shape;56;p13">
            <a:extLst>
              <a:ext uri="{FF2B5EF4-FFF2-40B4-BE49-F238E27FC236}">
                <a16:creationId xmlns:a16="http://schemas.microsoft.com/office/drawing/2014/main" id="{61E31E6D-2116-DDFE-21A9-49D3F0AB8BC8}"/>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err="1">
                <a:solidFill>
                  <a:srgbClr val="2432B4"/>
                </a:solidFill>
                <a:latin typeface="Montserrat" pitchFamily="2" charset="77"/>
                <a:ea typeface="Roboto Thin"/>
                <a:cs typeface="Roboto Thin"/>
                <a:sym typeface="Roboto Thin"/>
              </a:rPr>
              <a:t>Observing</a:t>
            </a:r>
            <a:r>
              <a:rPr lang="da-DK" sz="2500" dirty="0">
                <a:solidFill>
                  <a:srgbClr val="2432B4"/>
                </a:solidFill>
                <a:latin typeface="Montserrat" pitchFamily="2" charset="77"/>
                <a:ea typeface="Roboto Thin"/>
                <a:cs typeface="Roboto Thin"/>
                <a:sym typeface="Roboto Thin"/>
              </a:rPr>
              <a:t> </a:t>
            </a:r>
            <a:r>
              <a:rPr lang="da-DK" sz="2500" dirty="0" err="1">
                <a:solidFill>
                  <a:srgbClr val="2432B4"/>
                </a:solidFill>
                <a:latin typeface="Montserrat" pitchFamily="2" charset="77"/>
                <a:ea typeface="Roboto Thin"/>
                <a:cs typeface="Roboto Thin"/>
                <a:sym typeface="Roboto Thin"/>
              </a:rPr>
              <a:t>without</a:t>
            </a:r>
            <a:r>
              <a:rPr lang="da-DK" sz="2500" dirty="0">
                <a:solidFill>
                  <a:srgbClr val="2432B4"/>
                </a:solidFill>
                <a:latin typeface="Montserrat" pitchFamily="2" charset="77"/>
                <a:ea typeface="Roboto Thin"/>
                <a:cs typeface="Roboto Thin"/>
                <a:sym typeface="Roboto Thin"/>
              </a:rPr>
              <a:t> </a:t>
            </a:r>
            <a:r>
              <a:rPr lang="da-DK" sz="2500" dirty="0" err="1">
                <a:solidFill>
                  <a:srgbClr val="2432B4"/>
                </a:solidFill>
                <a:latin typeface="Montserrat" pitchFamily="2" charset="77"/>
                <a:ea typeface="Roboto Thin"/>
                <a:cs typeface="Roboto Thin"/>
                <a:sym typeface="Roboto Thin"/>
              </a:rPr>
              <a:t>judging</a:t>
            </a:r>
            <a:r>
              <a:rPr lang="en" sz="2600" dirty="0">
                <a:solidFill>
                  <a:srgbClr val="2432B4"/>
                </a:solidFill>
                <a:latin typeface="Montserrat" pitchFamily="2" charset="77"/>
                <a:ea typeface="Roboto Thin"/>
                <a:cs typeface="Roboto Thin"/>
                <a:sym typeface="Roboto Thin"/>
              </a:rPr>
              <a:t> </a:t>
            </a:r>
            <a:endParaRPr sz="2600" dirty="0">
              <a:solidFill>
                <a:srgbClr val="2432B4"/>
              </a:solidFill>
              <a:latin typeface="Montserrat" pitchFamily="2" charset="77"/>
              <a:ea typeface="Roboto Thin"/>
              <a:cs typeface="Roboto Thin"/>
              <a:sym typeface="Roboto Thin"/>
            </a:endParaRPr>
          </a:p>
        </p:txBody>
      </p:sp>
      <p:pic>
        <p:nvPicPr>
          <p:cNvPr id="6" name="Billede 5">
            <a:extLst>
              <a:ext uri="{FF2B5EF4-FFF2-40B4-BE49-F238E27FC236}">
                <a16:creationId xmlns:a16="http://schemas.microsoft.com/office/drawing/2014/main" id="{AB93909C-CC42-D60E-3056-2CC9AF3B922D}"/>
              </a:ext>
            </a:extLst>
          </p:cNvPr>
          <p:cNvPicPr>
            <a:picLocks noChangeAspect="1"/>
          </p:cNvPicPr>
          <p:nvPr/>
        </p:nvPicPr>
        <p:blipFill>
          <a:blip r:embed="rId4"/>
          <a:stretch>
            <a:fillRect/>
          </a:stretch>
        </p:blipFill>
        <p:spPr>
          <a:xfrm>
            <a:off x="478635" y="1269302"/>
            <a:ext cx="7007381" cy="2807397"/>
          </a:xfrm>
          <a:prstGeom prst="rect">
            <a:avLst/>
          </a:prstGeom>
        </p:spPr>
      </p:pic>
    </p:spTree>
    <p:extLst>
      <p:ext uri="{BB962C8B-B14F-4D97-AF65-F5344CB8AC3E}">
        <p14:creationId xmlns:p14="http://schemas.microsoft.com/office/powerpoint/2010/main" val="2989450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2AA36DB-BF3D-06A0-1D03-2026D330566E}"/>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5DA883ED-DD44-E161-9B53-9A0F5633F4BA}"/>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2" name="Google Shape;56;p13">
            <a:extLst>
              <a:ext uri="{FF2B5EF4-FFF2-40B4-BE49-F238E27FC236}">
                <a16:creationId xmlns:a16="http://schemas.microsoft.com/office/drawing/2014/main" id="{5D0CFE55-A720-BED1-E72A-72FB3CF4EA9E}"/>
              </a:ext>
            </a:extLst>
          </p:cNvPr>
          <p:cNvSpPr txBox="1"/>
          <p:nvPr/>
        </p:nvSpPr>
        <p:spPr>
          <a:xfrm>
            <a:off x="412699" y="167161"/>
            <a:ext cx="658246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dirty="0">
                <a:solidFill>
                  <a:srgbClr val="2432B4"/>
                </a:solidFill>
                <a:latin typeface="Montserrat" pitchFamily="2" charset="77"/>
                <a:ea typeface="Roboto Thin"/>
                <a:cs typeface="Roboto Thin"/>
                <a:sym typeface="Roboto Thin"/>
              </a:rPr>
              <a:t>Identifying and expressing one’s feelings</a:t>
            </a:r>
            <a:endParaRPr sz="2300" dirty="0">
              <a:solidFill>
                <a:srgbClr val="2432B4"/>
              </a:solidFill>
              <a:latin typeface="Montserrat" pitchFamily="2" charset="77"/>
              <a:ea typeface="Roboto Thin"/>
              <a:cs typeface="Roboto Thin"/>
              <a:sym typeface="Roboto Thin"/>
            </a:endParaRPr>
          </a:p>
        </p:txBody>
      </p:sp>
      <p:pic>
        <p:nvPicPr>
          <p:cNvPr id="4" name="Billede 3">
            <a:extLst>
              <a:ext uri="{FF2B5EF4-FFF2-40B4-BE49-F238E27FC236}">
                <a16:creationId xmlns:a16="http://schemas.microsoft.com/office/drawing/2014/main" id="{CB9255B0-CB2E-AEF8-C217-D1079712B94F}"/>
              </a:ext>
            </a:extLst>
          </p:cNvPr>
          <p:cNvPicPr>
            <a:picLocks noChangeAspect="1"/>
          </p:cNvPicPr>
          <p:nvPr/>
        </p:nvPicPr>
        <p:blipFill>
          <a:blip r:embed="rId4"/>
          <a:stretch>
            <a:fillRect/>
          </a:stretch>
        </p:blipFill>
        <p:spPr>
          <a:xfrm>
            <a:off x="471025" y="1238822"/>
            <a:ext cx="6295735" cy="2693097"/>
          </a:xfrm>
          <a:prstGeom prst="rect">
            <a:avLst/>
          </a:prstGeom>
        </p:spPr>
      </p:pic>
    </p:spTree>
    <p:extLst>
      <p:ext uri="{BB962C8B-B14F-4D97-AF65-F5344CB8AC3E}">
        <p14:creationId xmlns:p14="http://schemas.microsoft.com/office/powerpoint/2010/main" val="3957833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5E82D57-204A-98C0-D6E6-B15C2E7EB699}"/>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772BEFCF-3847-C824-0459-DFD1F3FB6860}"/>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946B26E9-1320-7314-FFB9-9AAAA34DBB59}"/>
              </a:ext>
            </a:extLst>
          </p:cNvPr>
          <p:cNvSpPr txBox="1"/>
          <p:nvPr/>
        </p:nvSpPr>
        <p:spPr>
          <a:xfrm>
            <a:off x="412700" y="1117275"/>
            <a:ext cx="6567220" cy="3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Needs that are the deeper reason for our emotions: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Autonomy – we want to follow our own values, ideals, dreams and we want to chose how to get closer to them</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Solemnity – make space to celebrate or to mourn</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Integrity – meaning, </a:t>
            </a:r>
            <a:r>
              <a:rPr lang="en-US" sz="1800" dirty="0" err="1">
                <a:solidFill>
                  <a:srgbClr val="2432B4"/>
                </a:solidFill>
                <a:latin typeface="Montserrat" pitchFamily="2" charset="77"/>
              </a:rPr>
              <a:t>autenticity</a:t>
            </a:r>
            <a:r>
              <a:rPr lang="en-US" sz="1800" dirty="0">
                <a:solidFill>
                  <a:srgbClr val="2432B4"/>
                </a:solidFill>
                <a:latin typeface="Montserrat" pitchFamily="2" charset="77"/>
              </a:rPr>
              <a:t>, creativity</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Mutual dependance – respect, recognition, love, support, trust, praise</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Physical needs – touching, not having one’s life threatened, food, air, water, shelter, sexuality</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Contemplation – harmony, beauty, inspiration, order, peace</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Play</a:t>
            </a:r>
          </a:p>
        </p:txBody>
      </p:sp>
      <p:sp>
        <p:nvSpPr>
          <p:cNvPr id="2" name="Google Shape;56;p13">
            <a:extLst>
              <a:ext uri="{FF2B5EF4-FFF2-40B4-BE49-F238E27FC236}">
                <a16:creationId xmlns:a16="http://schemas.microsoft.com/office/drawing/2014/main" id="{51502FED-17FA-F167-DC6F-5E4949300E14}"/>
              </a:ext>
            </a:extLst>
          </p:cNvPr>
          <p:cNvSpPr txBox="1"/>
          <p:nvPr/>
        </p:nvSpPr>
        <p:spPr>
          <a:xfrm>
            <a:off x="412699" y="167161"/>
            <a:ext cx="694822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2432B4"/>
                </a:solidFill>
                <a:latin typeface="Montserrat" pitchFamily="2" charset="77"/>
                <a:ea typeface="Roboto Thin"/>
                <a:cs typeface="Roboto Thin"/>
                <a:sym typeface="Roboto Thin"/>
              </a:rPr>
              <a:t>Taking responsibility for one’s needs</a:t>
            </a:r>
            <a:r>
              <a:rPr lang="en" sz="2200" dirty="0">
                <a:solidFill>
                  <a:srgbClr val="2432B4"/>
                </a:solidFill>
                <a:latin typeface="Montserrat" pitchFamily="2" charset="77"/>
                <a:ea typeface="Roboto Thin"/>
                <a:cs typeface="Roboto Thin"/>
                <a:sym typeface="Roboto Thin"/>
              </a:rPr>
              <a:t> </a:t>
            </a:r>
            <a:endParaRPr sz="22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2066701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42DF3B8-FA09-BBB3-E8EC-7218B2493F76}"/>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F73C3FA6-8B50-562D-4A1E-E3B3BF097724}"/>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99451436-2834-0663-D51C-5FFA7E9C75FD}"/>
              </a:ext>
            </a:extLst>
          </p:cNvPr>
          <p:cNvSpPr txBox="1"/>
          <p:nvPr/>
        </p:nvSpPr>
        <p:spPr>
          <a:xfrm>
            <a:off x="412700" y="1117275"/>
            <a:ext cx="6160200" cy="32916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We are responsible for our own emotions – not for those of others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We can change ourselves – we can not change others</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It may be painful to express emotions (and we may have been educated up not to express emotions: ”you know, we can not afford this”, ”come on, big boys/girls don’t cry” </a:t>
            </a:r>
            <a:r>
              <a:rPr lang="en-US" sz="1800" dirty="0" err="1">
                <a:solidFill>
                  <a:srgbClr val="2432B4"/>
                </a:solidFill>
                <a:latin typeface="Montserrat" pitchFamily="2" charset="77"/>
              </a:rPr>
              <a:t>etc</a:t>
            </a:r>
            <a:r>
              <a:rPr lang="en-US" sz="1800" dirty="0">
                <a:solidFill>
                  <a:srgbClr val="2432B4"/>
                </a:solidFill>
                <a:latin typeface="Montserrat" pitchFamily="2" charset="77"/>
              </a:rPr>
              <a:t> etc.)</a:t>
            </a:r>
          </a:p>
          <a:p>
            <a:pPr marL="285750" lvl="0" indent="-285750" algn="l" rtl="0">
              <a:spcBef>
                <a:spcPts val="0"/>
              </a:spcBef>
              <a:spcAft>
                <a:spcPts val="0"/>
              </a:spcAft>
              <a:buFont typeface="Arial" panose="020B0604020202020204" pitchFamily="34" charset="0"/>
              <a:buChar char="•"/>
            </a:pPr>
            <a:r>
              <a:rPr lang="en-US" sz="1800" dirty="0" err="1">
                <a:solidFill>
                  <a:srgbClr val="2432B4"/>
                </a:solidFill>
                <a:latin typeface="Montserrat" pitchFamily="2" charset="77"/>
              </a:rPr>
              <a:t>Opressed</a:t>
            </a:r>
            <a:r>
              <a:rPr lang="en-US" sz="1800" dirty="0">
                <a:solidFill>
                  <a:srgbClr val="2432B4"/>
                </a:solidFill>
                <a:latin typeface="Montserrat" pitchFamily="2" charset="77"/>
              </a:rPr>
              <a:t> emotions are damaging to persons and to relations</a:t>
            </a:r>
          </a:p>
          <a:p>
            <a:pPr marL="285750" lvl="0" indent="-285750" algn="l" rtl="0">
              <a:spcBef>
                <a:spcPts val="0"/>
              </a:spcBef>
              <a:spcAft>
                <a:spcPts val="0"/>
              </a:spcAft>
              <a:buFont typeface="Arial" panose="020B0604020202020204" pitchFamily="34" charset="0"/>
              <a:buChar char="•"/>
            </a:pPr>
            <a:endParaRPr lang="en-US"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DA9B3CF3-2638-60A3-8621-8933674CE2F2}"/>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2432B4"/>
                </a:solidFill>
                <a:latin typeface="Montserrat" pitchFamily="2" charset="77"/>
                <a:ea typeface="Roboto Thin"/>
                <a:cs typeface="Roboto Thin"/>
                <a:sym typeface="Roboto Thin"/>
              </a:rPr>
              <a:t>More about expressing our emotions</a:t>
            </a:r>
            <a:r>
              <a:rPr lang="en" sz="2200" dirty="0">
                <a:solidFill>
                  <a:srgbClr val="2432B4"/>
                </a:solidFill>
                <a:latin typeface="Montserrat" pitchFamily="2" charset="77"/>
                <a:ea typeface="Roboto Thin"/>
                <a:cs typeface="Roboto Thin"/>
                <a:sym typeface="Roboto Thin"/>
              </a:rPr>
              <a:t> </a:t>
            </a:r>
            <a:endParaRPr sz="22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2848681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75E3008-2BCB-7A9F-5145-A707AB632DC7}"/>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A855E2D1-89DA-12EE-B4EB-7B6002A3105E}"/>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BD729017-D3A0-B0C2-96CD-E9B3B18E9826}"/>
              </a:ext>
            </a:extLst>
          </p:cNvPr>
          <p:cNvSpPr txBox="1"/>
          <p:nvPr/>
        </p:nvSpPr>
        <p:spPr>
          <a:xfrm>
            <a:off x="412700" y="1117275"/>
            <a:ext cx="6160200" cy="32916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Thinking about a need</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Describing the need </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Mentioning the need as a plea (not as a demand or order)</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Ask the other to repeat</a:t>
            </a:r>
          </a:p>
        </p:txBody>
      </p:sp>
      <p:sp>
        <p:nvSpPr>
          <p:cNvPr id="2" name="Google Shape;56;p13">
            <a:extLst>
              <a:ext uri="{FF2B5EF4-FFF2-40B4-BE49-F238E27FC236}">
                <a16:creationId xmlns:a16="http://schemas.microsoft.com/office/drawing/2014/main" id="{F3863EE2-6127-D94E-25C6-5484F361468F}"/>
              </a:ext>
            </a:extLst>
          </p:cNvPr>
          <p:cNvSpPr txBox="1"/>
          <p:nvPr/>
        </p:nvSpPr>
        <p:spPr>
          <a:xfrm>
            <a:off x="412699" y="167161"/>
            <a:ext cx="683392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dirty="0">
                <a:solidFill>
                  <a:srgbClr val="2432B4"/>
                </a:solidFill>
                <a:latin typeface="Montserrat" pitchFamily="2" charset="77"/>
                <a:ea typeface="Roboto Thin"/>
                <a:cs typeface="Roboto Thin"/>
                <a:sym typeface="Roboto Thin"/>
              </a:rPr>
              <a:t>Expressing a plea for help to fulfill these needs</a:t>
            </a:r>
            <a:r>
              <a:rPr lang="en" sz="2200" dirty="0">
                <a:solidFill>
                  <a:srgbClr val="2432B4"/>
                </a:solidFill>
                <a:latin typeface="Montserrat" pitchFamily="2" charset="77"/>
                <a:ea typeface="Roboto Thin"/>
                <a:cs typeface="Roboto Thin"/>
                <a:sym typeface="Roboto Thin"/>
              </a:rPr>
              <a:t> </a:t>
            </a:r>
            <a:endParaRPr sz="22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24919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3567890-EAF2-8B42-47D2-90260262FECE}"/>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BC001C04-4CCC-B980-A98D-0DD89DD8E3E6}"/>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F160D613-EFB9-84A1-A071-90016F5770D2}"/>
              </a:ext>
            </a:extLst>
          </p:cNvPr>
          <p:cNvSpPr txBox="1"/>
          <p:nvPr/>
        </p:nvSpPr>
        <p:spPr>
          <a:xfrm>
            <a:off x="412700" y="1117275"/>
            <a:ext cx="6414820" cy="3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2432B4"/>
                </a:solidFill>
                <a:latin typeface="Montserrat" pitchFamily="2" charset="77"/>
              </a:rPr>
              <a:t>You can </a:t>
            </a:r>
            <a:r>
              <a:rPr lang="en-US" sz="1800" b="1" dirty="0">
                <a:solidFill>
                  <a:srgbClr val="2432B4"/>
                </a:solidFill>
                <a:latin typeface="Montserrat" pitchFamily="2" charset="77"/>
              </a:rPr>
              <a:t>Make groups of 3-4 students and ensure to have minimum two different nationalities</a:t>
            </a:r>
          </a:p>
          <a:p>
            <a:pPr marL="285750" lvl="0" indent="-285750" algn="l" rtl="0">
              <a:spcBef>
                <a:spcPts val="0"/>
              </a:spcBef>
              <a:spcAft>
                <a:spcPts val="0"/>
              </a:spcAft>
              <a:buFont typeface="Arial" panose="020B0604020202020204" pitchFamily="34" charset="0"/>
              <a:buChar char="•"/>
            </a:pPr>
            <a:r>
              <a:rPr lang="en-US" sz="1700" dirty="0">
                <a:solidFill>
                  <a:srgbClr val="2432B4"/>
                </a:solidFill>
                <a:latin typeface="Montserrat" pitchFamily="2" charset="77"/>
              </a:rPr>
              <a:t>Each think of yourself beginning in the new class/group. Pick one emotion (being curious, being overwhelmed, feeling shy, feeling optimistic – the first that comes to mind!). </a:t>
            </a:r>
          </a:p>
          <a:p>
            <a:pPr marL="285750" lvl="0" indent="-285750" algn="l" rtl="0">
              <a:spcBef>
                <a:spcPts val="0"/>
              </a:spcBef>
              <a:spcAft>
                <a:spcPts val="0"/>
              </a:spcAft>
              <a:buFont typeface="Arial" panose="020B0604020202020204" pitchFamily="34" charset="0"/>
              <a:buChar char="•"/>
            </a:pPr>
            <a:r>
              <a:rPr lang="en-US" sz="1700" dirty="0">
                <a:solidFill>
                  <a:srgbClr val="2432B4"/>
                </a:solidFill>
                <a:latin typeface="Montserrat" pitchFamily="2" charset="77"/>
              </a:rPr>
              <a:t>Describe the emotion to your mates. Try to describe the underlying connected need. Is there something, you wish from your mates? Could you describe it? </a:t>
            </a:r>
          </a:p>
          <a:p>
            <a:pPr marL="285750" lvl="0" indent="-285750" algn="l" rtl="0">
              <a:spcBef>
                <a:spcPts val="0"/>
              </a:spcBef>
              <a:spcAft>
                <a:spcPts val="0"/>
              </a:spcAft>
              <a:buFont typeface="Arial" panose="020B0604020202020204" pitchFamily="34" charset="0"/>
              <a:buChar char="•"/>
            </a:pPr>
            <a:r>
              <a:rPr lang="en-US" sz="1700" dirty="0">
                <a:solidFill>
                  <a:srgbClr val="2432B4"/>
                </a:solidFill>
                <a:latin typeface="Montserrat" pitchFamily="2" charset="77"/>
              </a:rPr>
              <a:t>Prepare sum up to the class: Was it difficult, easy? How did you do it? Examples welcome but not obligatory. </a:t>
            </a:r>
          </a:p>
        </p:txBody>
      </p:sp>
      <p:sp>
        <p:nvSpPr>
          <p:cNvPr id="2" name="Google Shape;56;p13">
            <a:extLst>
              <a:ext uri="{FF2B5EF4-FFF2-40B4-BE49-F238E27FC236}">
                <a16:creationId xmlns:a16="http://schemas.microsoft.com/office/drawing/2014/main" id="{F36A5828-A3F1-31E0-0A45-511F311CB957}"/>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a:solidFill>
                  <a:srgbClr val="2432B4"/>
                </a:solidFill>
                <a:latin typeface="Montserrat" pitchFamily="2" charset="77"/>
                <a:ea typeface="Roboto Thin"/>
                <a:cs typeface="Roboto Thin"/>
                <a:sym typeface="Roboto Thin"/>
              </a:rPr>
              <a:t>Short </a:t>
            </a:r>
            <a:r>
              <a:rPr lang="da-DK" sz="2500" dirty="0" err="1">
                <a:solidFill>
                  <a:srgbClr val="2432B4"/>
                </a:solidFill>
                <a:latin typeface="Montserrat" pitchFamily="2" charset="77"/>
                <a:ea typeface="Roboto Thin"/>
                <a:cs typeface="Roboto Thin"/>
                <a:sym typeface="Roboto Thin"/>
              </a:rPr>
              <a:t>group</a:t>
            </a:r>
            <a:r>
              <a:rPr lang="da-DK" sz="2500" dirty="0">
                <a:solidFill>
                  <a:srgbClr val="2432B4"/>
                </a:solidFill>
                <a:latin typeface="Montserrat" pitchFamily="2" charset="77"/>
                <a:ea typeface="Roboto Thin"/>
                <a:cs typeface="Roboto Thin"/>
                <a:sym typeface="Roboto Thin"/>
              </a:rPr>
              <a:t> </a:t>
            </a:r>
            <a:r>
              <a:rPr lang="da-DK" sz="2500" dirty="0" err="1">
                <a:solidFill>
                  <a:srgbClr val="2432B4"/>
                </a:solidFill>
                <a:latin typeface="Montserrat" pitchFamily="2" charset="77"/>
                <a:ea typeface="Roboto Thin"/>
                <a:cs typeface="Roboto Thin"/>
                <a:sym typeface="Roboto Thin"/>
              </a:rPr>
              <a:t>work</a:t>
            </a:r>
            <a:r>
              <a:rPr lang="da-DK" sz="2500" dirty="0">
                <a:solidFill>
                  <a:srgbClr val="2432B4"/>
                </a:solidFill>
                <a:latin typeface="Montserrat" pitchFamily="2" charset="77"/>
                <a:ea typeface="Roboto Thin"/>
                <a:cs typeface="Roboto Thin"/>
                <a:sym typeface="Roboto Thin"/>
              </a:rPr>
              <a:t> #2 </a:t>
            </a:r>
            <a:r>
              <a:rPr lang="en" sz="2600" dirty="0">
                <a:solidFill>
                  <a:srgbClr val="2432B4"/>
                </a:solidFill>
                <a:latin typeface="Montserrat" pitchFamily="2" charset="77"/>
                <a:ea typeface="Roboto Thin"/>
                <a:cs typeface="Roboto Thin"/>
                <a:sym typeface="Roboto Thin"/>
              </a:rPr>
              <a:t> </a:t>
            </a:r>
            <a:endParaRPr sz="26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950605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5" title="Arena Guidebook_pp-last.png"/>
          <p:cNvPicPr preferRelativeResize="0"/>
          <p:nvPr/>
        </p:nvPicPr>
        <p:blipFill>
          <a:blip r:embed="rId3">
            <a:alphaModFix/>
          </a:blip>
          <a:stretch>
            <a:fillRect/>
          </a:stretch>
        </p:blipFill>
        <p:spPr>
          <a:xfrm>
            <a:off x="0" y="5"/>
            <a:ext cx="9144003" cy="5143496"/>
          </a:xfrm>
          <a:prstGeom prst="rect">
            <a:avLst/>
          </a:prstGeom>
          <a:noFill/>
          <a:ln>
            <a:noFill/>
          </a:ln>
        </p:spPr>
      </p:pic>
      <p:sp>
        <p:nvSpPr>
          <p:cNvPr id="2" name="Rectangle 1">
            <a:extLst>
              <a:ext uri="{FF2B5EF4-FFF2-40B4-BE49-F238E27FC236}">
                <a16:creationId xmlns:a16="http://schemas.microsoft.com/office/drawing/2014/main" id="{CB6F70F1-4811-3638-118E-2252428391C9}"/>
              </a:ext>
            </a:extLst>
          </p:cNvPr>
          <p:cNvSpPr/>
          <p:nvPr/>
        </p:nvSpPr>
        <p:spPr>
          <a:xfrm>
            <a:off x="744850" y="3172501"/>
            <a:ext cx="4356539" cy="326003"/>
          </a:xfrm>
          <a:prstGeom prst="rect">
            <a:avLst/>
          </a:prstGeom>
          <a:solidFill>
            <a:srgbClr val="C9E4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68" name="Google Shape;68;p15"/>
          <p:cNvSpPr txBox="1"/>
          <p:nvPr/>
        </p:nvSpPr>
        <p:spPr>
          <a:xfrm>
            <a:off x="744850" y="495380"/>
            <a:ext cx="6160200" cy="71596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50" b="1" dirty="0">
                <a:solidFill>
                  <a:schemeClr val="lt1"/>
                </a:solidFill>
                <a:latin typeface="Montserrat SemiBold" panose="00000700000000000000" pitchFamily="2" charset="0"/>
                <a:ea typeface="Montserrat Thin"/>
                <a:cs typeface="Montserrat Thin"/>
                <a:sym typeface="Montserrat Thin"/>
              </a:rPr>
              <a:t>This is a presentation developed</a:t>
            </a:r>
            <a:br>
              <a:rPr lang="en" sz="1650" b="1" dirty="0">
                <a:solidFill>
                  <a:schemeClr val="lt1"/>
                </a:solidFill>
                <a:latin typeface="Montserrat SemiBold" panose="00000700000000000000" pitchFamily="2" charset="0"/>
                <a:ea typeface="Montserrat Thin"/>
                <a:cs typeface="Montserrat Thin"/>
                <a:sym typeface="Montserrat Thin"/>
              </a:rPr>
            </a:br>
            <a:r>
              <a:rPr lang="en" sz="1650" b="1" dirty="0">
                <a:solidFill>
                  <a:schemeClr val="lt1"/>
                </a:solidFill>
                <a:latin typeface="Montserrat SemiBold" panose="00000700000000000000" pitchFamily="2" charset="0"/>
                <a:ea typeface="Montserrat Thin"/>
                <a:cs typeface="Montserrat Thin"/>
                <a:sym typeface="Montserrat Thin"/>
              </a:rPr>
              <a:t>for the </a:t>
            </a:r>
            <a:r>
              <a:rPr lang="en" sz="1650" b="1" dirty="0" err="1">
                <a:solidFill>
                  <a:schemeClr val="lt1"/>
                </a:solidFill>
                <a:latin typeface="Montserrat SemiBold" panose="00000700000000000000" pitchFamily="2" charset="0"/>
                <a:ea typeface="Montserrat Thin"/>
                <a:cs typeface="Montserrat Thin"/>
                <a:sym typeface="Montserrat Thin"/>
              </a:rPr>
              <a:t>Crossborder</a:t>
            </a:r>
            <a:r>
              <a:rPr lang="en" sz="1650" b="1" dirty="0">
                <a:solidFill>
                  <a:schemeClr val="lt1"/>
                </a:solidFill>
                <a:latin typeface="Montserrat SemiBold" panose="00000700000000000000" pitchFamily="2" charset="0"/>
                <a:ea typeface="Montserrat Thin"/>
                <a:cs typeface="Montserrat Thin"/>
                <a:sym typeface="Montserrat Thin"/>
              </a:rPr>
              <a:t> Journalism Campus.</a:t>
            </a:r>
            <a:endParaRPr sz="1650" b="1" dirty="0">
              <a:solidFill>
                <a:schemeClr val="lt1"/>
              </a:solidFill>
              <a:latin typeface="Montserrat SemiBold" panose="00000700000000000000" pitchFamily="2" charset="0"/>
              <a:ea typeface="Montserrat Thin"/>
              <a:cs typeface="Montserrat Thin"/>
              <a:sym typeface="Montserrat Thin"/>
            </a:endParaRPr>
          </a:p>
        </p:txBody>
      </p:sp>
      <p:sp>
        <p:nvSpPr>
          <p:cNvPr id="3" name="Google Shape;68;p15">
            <a:extLst>
              <a:ext uri="{FF2B5EF4-FFF2-40B4-BE49-F238E27FC236}">
                <a16:creationId xmlns:a16="http://schemas.microsoft.com/office/drawing/2014/main" id="{D2CE1DE0-E044-24DE-EB6C-196BE070D4AA}"/>
              </a:ext>
            </a:extLst>
          </p:cNvPr>
          <p:cNvSpPr txBox="1"/>
          <p:nvPr/>
        </p:nvSpPr>
        <p:spPr>
          <a:xfrm>
            <a:off x="744850" y="1353483"/>
            <a:ext cx="4041835" cy="715967"/>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650" b="1" dirty="0">
                <a:solidFill>
                  <a:schemeClr val="lt1"/>
                </a:solidFill>
                <a:latin typeface="Montserrat Thin" panose="00000300000000000000" pitchFamily="2" charset="0"/>
                <a:ea typeface="Montserrat Thin"/>
                <a:cs typeface="Montserrat Thin"/>
                <a:sym typeface="Montserrat Thin"/>
              </a:rPr>
              <a:t>It can be used freely</a:t>
            </a:r>
            <a:br>
              <a:rPr lang="en" sz="1650" b="1" dirty="0">
                <a:solidFill>
                  <a:schemeClr val="lt1"/>
                </a:solidFill>
                <a:latin typeface="Montserrat Thin" panose="00000300000000000000" pitchFamily="2" charset="0"/>
                <a:ea typeface="Montserrat Thin"/>
                <a:cs typeface="Montserrat Thin"/>
                <a:sym typeface="Montserrat Thin"/>
              </a:rPr>
            </a:br>
            <a:r>
              <a:rPr lang="en" sz="1650" b="1" dirty="0">
                <a:solidFill>
                  <a:schemeClr val="lt1"/>
                </a:solidFill>
                <a:latin typeface="Montserrat Thin" panose="00000300000000000000" pitchFamily="2" charset="0"/>
                <a:ea typeface="Montserrat Thin"/>
                <a:cs typeface="Montserrat Thin"/>
                <a:sym typeface="Montserrat Thin"/>
              </a:rPr>
              <a:t>under Creative Commons BY NC SA.</a:t>
            </a:r>
            <a:endParaRPr sz="1650" b="1" dirty="0">
              <a:solidFill>
                <a:schemeClr val="lt1"/>
              </a:solidFill>
              <a:latin typeface="Montserrat Thin" panose="00000300000000000000" pitchFamily="2" charset="0"/>
              <a:ea typeface="Montserrat Thin"/>
              <a:cs typeface="Montserrat Thin"/>
              <a:sym typeface="Montserrat Thin"/>
            </a:endParaRPr>
          </a:p>
        </p:txBody>
      </p:sp>
      <p:sp>
        <p:nvSpPr>
          <p:cNvPr id="4" name="Google Shape;68;p15">
            <a:extLst>
              <a:ext uri="{FF2B5EF4-FFF2-40B4-BE49-F238E27FC236}">
                <a16:creationId xmlns:a16="http://schemas.microsoft.com/office/drawing/2014/main" id="{2E1BDEBF-19D8-0CF5-E783-6F3026C7CEA4}"/>
              </a:ext>
            </a:extLst>
          </p:cNvPr>
          <p:cNvSpPr txBox="1"/>
          <p:nvPr/>
        </p:nvSpPr>
        <p:spPr>
          <a:xfrm>
            <a:off x="744850" y="2422689"/>
            <a:ext cx="6160200" cy="102474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 sz="1650" b="1" dirty="0">
                <a:solidFill>
                  <a:schemeClr val="lt1"/>
                </a:solidFill>
                <a:latin typeface="Montserrat Thin" panose="00000300000000000000" pitchFamily="2" charset="0"/>
                <a:ea typeface="Montserrat Thin"/>
                <a:cs typeface="Montserrat Thin"/>
                <a:sym typeface="Montserrat Thin"/>
              </a:rPr>
              <a:t>For more material and teaching instructions</a:t>
            </a:r>
            <a:br>
              <a:rPr lang="en" sz="1650" b="1" dirty="0">
                <a:solidFill>
                  <a:schemeClr val="lt1"/>
                </a:solidFill>
                <a:latin typeface="Montserrat Thin" panose="00000300000000000000" pitchFamily="2" charset="0"/>
                <a:ea typeface="Montserrat Thin"/>
                <a:cs typeface="Montserrat Thin"/>
                <a:sym typeface="Montserrat Thin"/>
              </a:rPr>
            </a:br>
            <a:r>
              <a:rPr lang="en" sz="1650" b="1" dirty="0">
                <a:solidFill>
                  <a:schemeClr val="lt1"/>
                </a:solidFill>
                <a:latin typeface="Montserrat Thin" panose="00000300000000000000" pitchFamily="2" charset="0"/>
                <a:ea typeface="Montserrat Thin"/>
                <a:cs typeface="Montserrat Thin"/>
                <a:sym typeface="Montserrat Thin"/>
              </a:rPr>
              <a:t>on cross-border collaborative journalism, please visit:</a:t>
            </a:r>
            <a:r>
              <a:rPr lang="en" sz="1650" b="1" dirty="0">
                <a:solidFill>
                  <a:schemeClr val="lt1"/>
                </a:solidFill>
                <a:uFill>
                  <a:noFill/>
                </a:uFill>
                <a:latin typeface="Montserrat Thin" panose="00000300000000000000" pitchFamily="2" charset="0"/>
                <a:ea typeface="Montserrat Thin"/>
                <a:cs typeface="Montserrat Thin"/>
                <a:sym typeface="Montserrat Thin"/>
                <a:hlinkClick r:id="rId4">
                  <a:extLst>
                    <a:ext uri="{A12FA001-AC4F-418D-AE19-62706E023703}">
                      <ahyp:hlinkClr xmlns:ahyp="http://schemas.microsoft.com/office/drawing/2018/hyperlinkcolor" val="tx"/>
                    </a:ext>
                  </a:extLst>
                </a:hlinkClick>
              </a:rPr>
              <a:t> </a:t>
            </a:r>
            <a:r>
              <a:rPr lang="en" sz="1650" b="1" u="sng" dirty="0">
                <a:solidFill>
                  <a:srgbClr val="2432B4"/>
                </a:solidFill>
                <a:latin typeface="Montserrat SemiBold" panose="00000700000000000000" pitchFamily="2" charset="0"/>
                <a:ea typeface="Montserrat Thin"/>
                <a:cs typeface="Montserrat Thin"/>
                <a:sym typeface="Montserrat Thin"/>
                <a:hlinkClick r:id="rId5">
                  <a:extLst>
                    <a:ext uri="{A12FA001-AC4F-418D-AE19-62706E023703}">
                      <ahyp:hlinkClr xmlns:ahyp="http://schemas.microsoft.com/office/drawing/2018/hyperlinkcolor" val="tx"/>
                    </a:ext>
                  </a:extLst>
                </a:hlinkClick>
              </a:rPr>
              <a:t>www.crossborderjournalismcampus.eu</a:t>
            </a:r>
            <a:r>
              <a:rPr lang="en" sz="1650" b="1" dirty="0">
                <a:solidFill>
                  <a:srgbClr val="2432B4"/>
                </a:solidFill>
                <a:latin typeface="Montserrat SemiBold" panose="00000700000000000000" pitchFamily="2" charset="0"/>
                <a:ea typeface="Montserrat Thin"/>
                <a:cs typeface="Montserrat Thin"/>
                <a:sym typeface="Montserrat Thin"/>
              </a:rPr>
              <a:t>.</a:t>
            </a:r>
            <a:endParaRPr sz="1600" b="1" dirty="0">
              <a:solidFill>
                <a:srgbClr val="2432B4"/>
              </a:solidFill>
              <a:latin typeface="Montserrat SemiBold" panose="00000700000000000000" pitchFamily="2" charset="0"/>
              <a:ea typeface="Montserrat Thin"/>
              <a:cs typeface="Montserrat Thin"/>
              <a:sym typeface="Montserrat Thin"/>
            </a:endParaRPr>
          </a:p>
        </p:txBody>
      </p:sp>
      <p:sp>
        <p:nvSpPr>
          <p:cNvPr id="5" name="Google Shape;68;p15">
            <a:extLst>
              <a:ext uri="{FF2B5EF4-FFF2-40B4-BE49-F238E27FC236}">
                <a16:creationId xmlns:a16="http://schemas.microsoft.com/office/drawing/2014/main" id="{553075E0-EC04-84FD-9713-DA6E4B03FEDF}"/>
              </a:ext>
            </a:extLst>
          </p:cNvPr>
          <p:cNvSpPr txBox="1"/>
          <p:nvPr/>
        </p:nvSpPr>
        <p:spPr>
          <a:xfrm>
            <a:off x="744850" y="3654304"/>
            <a:ext cx="6160200" cy="32265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50" dirty="0">
                <a:solidFill>
                  <a:schemeClr val="lt1"/>
                </a:solidFill>
                <a:latin typeface="Montserrat SemiBold"/>
                <a:ea typeface="Montserrat SemiBold"/>
                <a:cs typeface="Montserrat SemiBold"/>
                <a:sym typeface="Montserrat SemiBold"/>
              </a:rPr>
              <a:t>For further questions, reach out via the contact page. </a:t>
            </a:r>
            <a:endParaRPr sz="1650" dirty="0">
              <a:solidFill>
                <a:schemeClr val="lt1"/>
              </a:solidFill>
              <a:latin typeface="Montserrat SemiBold"/>
              <a:ea typeface="Montserrat SemiBold"/>
              <a:cs typeface="Montserrat SemiBold"/>
              <a:sym typeface="Montserrat SemiBold"/>
            </a:endParaRPr>
          </a:p>
          <a:p>
            <a:pPr marL="0" lvl="0" indent="0" algn="l" rtl="0">
              <a:spcBef>
                <a:spcPts val="600"/>
              </a:spcBef>
              <a:spcAft>
                <a:spcPts val="0"/>
              </a:spcAft>
              <a:buNone/>
            </a:pPr>
            <a:endParaRPr sz="1600" dirty="0">
              <a:solidFill>
                <a:schemeClr val="dk2"/>
              </a:solidFill>
              <a:latin typeface="Montserrat Thin"/>
              <a:ea typeface="Montserrat Thin"/>
              <a:cs typeface="Montserrat Thin"/>
              <a:sym typeface="Montserrat Th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title="Arena Guidebook_pp-main-02.png"/>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p:cNvSpPr txBox="1"/>
          <p:nvPr/>
        </p:nvSpPr>
        <p:spPr>
          <a:xfrm>
            <a:off x="412699" y="1141718"/>
            <a:ext cx="6160200" cy="35677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rgbClr val="2432B4"/>
                </a:solidFill>
                <a:latin typeface="Montserrat" pitchFamily="2" charset="77"/>
              </a:rPr>
              <a:t>Lecturer introduction</a:t>
            </a:r>
          </a:p>
          <a:p>
            <a:pPr marL="285750" lvl="0" indent="-285750" algn="l" rtl="0">
              <a:spcBef>
                <a:spcPts val="0"/>
              </a:spcBef>
              <a:spcAft>
                <a:spcPts val="0"/>
              </a:spcAft>
              <a:buFont typeface="Arial" panose="020B0604020202020204" pitchFamily="34" charset="0"/>
              <a:buChar char="•"/>
            </a:pPr>
            <a:r>
              <a:rPr lang="en" sz="1800" dirty="0">
                <a:solidFill>
                  <a:srgbClr val="2432B4"/>
                </a:solidFill>
                <a:latin typeface="Montserrat" pitchFamily="2" charset="77"/>
              </a:rPr>
              <a:t>Where have I lived? What is my cultural background? W</a:t>
            </a:r>
            <a:r>
              <a:rPr lang="da-DK" sz="1800" dirty="0">
                <a:solidFill>
                  <a:srgbClr val="2432B4"/>
                </a:solidFill>
                <a:latin typeface="Montserrat" pitchFamily="2" charset="77"/>
              </a:rPr>
              <a:t>ha</a:t>
            </a:r>
            <a:r>
              <a:rPr lang="en" sz="1800" dirty="0">
                <a:solidFill>
                  <a:srgbClr val="2432B4"/>
                </a:solidFill>
                <a:latin typeface="Montserrat" pitchFamily="2" charset="77"/>
              </a:rPr>
              <a:t>t’s the lense through which I see the world?</a:t>
            </a:r>
          </a:p>
          <a:p>
            <a:pPr marL="285750" lvl="0" indent="-285750" algn="l" rtl="0">
              <a:spcBef>
                <a:spcPts val="0"/>
              </a:spcBef>
              <a:spcAft>
                <a:spcPts val="0"/>
              </a:spcAft>
              <a:buFont typeface="Arial" panose="020B0604020202020204" pitchFamily="34" charset="0"/>
              <a:buChar char="•"/>
            </a:pPr>
            <a:r>
              <a:rPr lang="en" sz="1800" dirty="0">
                <a:solidFill>
                  <a:srgbClr val="2432B4"/>
                </a:solidFill>
                <a:latin typeface="Montserrat" pitchFamily="2" charset="77"/>
              </a:rPr>
              <a:t>In which journalism culture have I been educated and socialised? </a:t>
            </a:r>
          </a:p>
          <a:p>
            <a:pPr marL="285750" lvl="0" indent="-285750" algn="l" rtl="0">
              <a:spcBef>
                <a:spcPts val="0"/>
              </a:spcBef>
              <a:spcAft>
                <a:spcPts val="0"/>
              </a:spcAft>
              <a:buFont typeface="Arial" panose="020B0604020202020204" pitchFamily="34" charset="0"/>
              <a:buChar char="•"/>
            </a:pPr>
            <a:r>
              <a:rPr lang="en" sz="1800" dirty="0">
                <a:solidFill>
                  <a:srgbClr val="2432B4"/>
                </a:solidFill>
                <a:latin typeface="Montserrat" pitchFamily="2" charset="77"/>
              </a:rPr>
              <a:t>What’s my journalism experience and focus?</a:t>
            </a:r>
          </a:p>
          <a:p>
            <a:pPr marL="285750" lvl="0" indent="-285750" algn="l" rtl="0">
              <a:spcBef>
                <a:spcPts val="0"/>
              </a:spcBef>
              <a:spcAft>
                <a:spcPts val="0"/>
              </a:spcAft>
              <a:buFont typeface="Arial" panose="020B0604020202020204" pitchFamily="34" charset="0"/>
              <a:buChar char="•"/>
            </a:pPr>
            <a:r>
              <a:rPr lang="en" sz="1800" dirty="0">
                <a:solidFill>
                  <a:srgbClr val="2432B4"/>
                </a:solidFill>
                <a:latin typeface="Montserrat" pitchFamily="2" charset="77"/>
              </a:rPr>
              <a:t>And what does that say about my blank spots?</a:t>
            </a:r>
          </a:p>
          <a:p>
            <a:pPr marL="285750" lvl="0" indent="-285750" algn="l" rtl="0">
              <a:spcBef>
                <a:spcPts val="0"/>
              </a:spcBef>
              <a:spcAft>
                <a:spcPts val="0"/>
              </a:spcAft>
              <a:buFont typeface="Arial" panose="020B0604020202020204" pitchFamily="34" charset="0"/>
              <a:buChar char="•"/>
            </a:pPr>
            <a:endParaRPr lang="en" sz="1800" dirty="0">
              <a:solidFill>
                <a:srgbClr val="2432B4"/>
              </a:solidFill>
              <a:latin typeface="Montserrat" pitchFamily="2" charset="77"/>
            </a:endParaRPr>
          </a:p>
          <a:p>
            <a:pPr lvl="0" algn="l" rtl="0">
              <a:spcBef>
                <a:spcPts val="0"/>
              </a:spcBef>
              <a:spcAft>
                <a:spcPts val="0"/>
              </a:spcAft>
            </a:pPr>
            <a:r>
              <a:rPr lang="en" sz="1800" dirty="0">
                <a:solidFill>
                  <a:srgbClr val="2432B4"/>
                </a:solidFill>
                <a:latin typeface="Montserrat" pitchFamily="2" charset="77"/>
                <a:sym typeface="Wingdings" panose="05000000000000000000" pitchFamily="2" charset="2"/>
              </a:rPr>
              <a:t> </a:t>
            </a:r>
            <a:r>
              <a:rPr lang="da-DK" sz="1800" dirty="0" err="1">
                <a:solidFill>
                  <a:srgbClr val="2432B4"/>
                </a:solidFill>
                <a:latin typeface="Montserrat" pitchFamily="2" charset="77"/>
                <a:sym typeface="Wingdings" panose="05000000000000000000" pitchFamily="2" charset="2"/>
              </a:rPr>
              <a:t>Being</a:t>
            </a:r>
            <a:r>
              <a:rPr lang="da-DK" sz="1800" dirty="0">
                <a:solidFill>
                  <a:srgbClr val="2432B4"/>
                </a:solidFill>
                <a:latin typeface="Montserrat" pitchFamily="2" charset="77"/>
                <a:sym typeface="Wingdings" panose="05000000000000000000" pitchFamily="2" charset="2"/>
              </a:rPr>
              <a:t> </a:t>
            </a:r>
            <a:r>
              <a:rPr lang="da-DK" sz="1800" dirty="0" err="1">
                <a:solidFill>
                  <a:srgbClr val="2432B4"/>
                </a:solidFill>
                <a:latin typeface="Montserrat" pitchFamily="2" charset="77"/>
                <a:sym typeface="Wingdings" panose="05000000000000000000" pitchFamily="2" charset="2"/>
              </a:rPr>
              <a:t>aware</a:t>
            </a:r>
            <a:r>
              <a:rPr lang="da-DK" sz="1800" dirty="0">
                <a:solidFill>
                  <a:srgbClr val="2432B4"/>
                </a:solidFill>
                <a:latin typeface="Montserrat" pitchFamily="2" charset="77"/>
                <a:sym typeface="Wingdings" panose="05000000000000000000" pitchFamily="2" charset="2"/>
              </a:rPr>
              <a:t> and </a:t>
            </a:r>
            <a:r>
              <a:rPr lang="da-DK" sz="1800" dirty="0" err="1">
                <a:solidFill>
                  <a:srgbClr val="2432B4"/>
                </a:solidFill>
                <a:latin typeface="Montserrat" pitchFamily="2" charset="77"/>
                <a:sym typeface="Wingdings" panose="05000000000000000000" pitchFamily="2" charset="2"/>
              </a:rPr>
              <a:t>being</a:t>
            </a:r>
            <a:r>
              <a:rPr lang="da-DK" sz="1800" dirty="0">
                <a:solidFill>
                  <a:srgbClr val="2432B4"/>
                </a:solidFill>
                <a:latin typeface="Montserrat" pitchFamily="2" charset="77"/>
                <a:sym typeface="Wingdings" panose="05000000000000000000" pitchFamily="2" charset="2"/>
              </a:rPr>
              <a:t> </a:t>
            </a:r>
            <a:r>
              <a:rPr lang="da-DK" sz="1800" dirty="0" err="1">
                <a:solidFill>
                  <a:srgbClr val="2432B4"/>
                </a:solidFill>
                <a:latin typeface="Montserrat" pitchFamily="2" charset="77"/>
                <a:sym typeface="Wingdings" panose="05000000000000000000" pitchFamily="2" charset="2"/>
              </a:rPr>
              <a:t>able</a:t>
            </a:r>
            <a:r>
              <a:rPr lang="da-DK" sz="1800" dirty="0">
                <a:solidFill>
                  <a:srgbClr val="2432B4"/>
                </a:solidFill>
                <a:latin typeface="Montserrat" pitchFamily="2" charset="77"/>
                <a:sym typeface="Wingdings" panose="05000000000000000000" pitchFamily="2" charset="2"/>
              </a:rPr>
              <a:t> to </a:t>
            </a:r>
            <a:r>
              <a:rPr lang="da-DK" sz="1800" dirty="0" err="1">
                <a:solidFill>
                  <a:srgbClr val="2432B4"/>
                </a:solidFill>
                <a:latin typeface="Montserrat" pitchFamily="2" charset="77"/>
                <a:sym typeface="Wingdings" panose="05000000000000000000" pitchFamily="2" charset="2"/>
              </a:rPr>
              <a:t>describe</a:t>
            </a:r>
            <a:r>
              <a:rPr lang="da-DK" sz="1800" dirty="0">
                <a:solidFill>
                  <a:srgbClr val="2432B4"/>
                </a:solidFill>
                <a:latin typeface="Montserrat" pitchFamily="2" charset="77"/>
                <a:sym typeface="Wingdings" panose="05000000000000000000" pitchFamily="2" charset="2"/>
              </a:rPr>
              <a:t> </a:t>
            </a:r>
            <a:r>
              <a:rPr lang="da-DK" sz="1800" dirty="0" err="1">
                <a:solidFill>
                  <a:srgbClr val="2432B4"/>
                </a:solidFill>
                <a:latin typeface="Montserrat" pitchFamily="2" charset="77"/>
                <a:sym typeface="Wingdings" panose="05000000000000000000" pitchFamily="2" charset="2"/>
              </a:rPr>
              <a:t>own</a:t>
            </a:r>
            <a:r>
              <a:rPr lang="da-DK" sz="1800" dirty="0">
                <a:solidFill>
                  <a:srgbClr val="2432B4"/>
                </a:solidFill>
                <a:latin typeface="Montserrat" pitchFamily="2" charset="77"/>
                <a:sym typeface="Wingdings" panose="05000000000000000000" pitchFamily="2" charset="2"/>
              </a:rPr>
              <a:t> </a:t>
            </a:r>
            <a:r>
              <a:rPr lang="da-DK" sz="1800" dirty="0" err="1">
                <a:solidFill>
                  <a:srgbClr val="2432B4"/>
                </a:solidFill>
                <a:latin typeface="Montserrat" pitchFamily="2" charset="77"/>
                <a:sym typeface="Wingdings" panose="05000000000000000000" pitchFamily="2" charset="2"/>
              </a:rPr>
              <a:t>background</a:t>
            </a:r>
            <a:r>
              <a:rPr lang="da-DK" sz="1800" dirty="0">
                <a:solidFill>
                  <a:srgbClr val="2432B4"/>
                </a:solidFill>
                <a:latin typeface="Montserrat" pitchFamily="2" charset="77"/>
                <a:sym typeface="Wingdings" panose="05000000000000000000" pitchFamily="2" charset="2"/>
              </a:rPr>
              <a:t> is the </a:t>
            </a:r>
            <a:r>
              <a:rPr lang="da-DK" sz="1800" dirty="0" err="1">
                <a:solidFill>
                  <a:srgbClr val="2432B4"/>
                </a:solidFill>
                <a:latin typeface="Montserrat" pitchFamily="2" charset="77"/>
                <a:sym typeface="Wingdings" panose="05000000000000000000" pitchFamily="2" charset="2"/>
              </a:rPr>
              <a:t>starting</a:t>
            </a:r>
            <a:r>
              <a:rPr lang="da-DK" sz="1800" dirty="0">
                <a:solidFill>
                  <a:srgbClr val="2432B4"/>
                </a:solidFill>
                <a:latin typeface="Montserrat" pitchFamily="2" charset="77"/>
                <a:sym typeface="Wingdings" panose="05000000000000000000" pitchFamily="2" charset="2"/>
              </a:rPr>
              <a:t> point to </a:t>
            </a:r>
            <a:r>
              <a:rPr lang="da-DK" sz="1800" dirty="0" err="1">
                <a:solidFill>
                  <a:srgbClr val="2432B4"/>
                </a:solidFill>
                <a:latin typeface="Montserrat" pitchFamily="2" charset="77"/>
                <a:sym typeface="Wingdings" panose="05000000000000000000" pitchFamily="2" charset="2"/>
              </a:rPr>
              <a:t>intercultural</a:t>
            </a:r>
            <a:r>
              <a:rPr lang="da-DK" sz="1800" dirty="0">
                <a:solidFill>
                  <a:srgbClr val="2432B4"/>
                </a:solidFill>
                <a:latin typeface="Montserrat" pitchFamily="2" charset="77"/>
                <a:sym typeface="Wingdings" panose="05000000000000000000" pitchFamily="2" charset="2"/>
              </a:rPr>
              <a:t> </a:t>
            </a:r>
            <a:r>
              <a:rPr lang="da-DK" sz="1800" dirty="0" err="1">
                <a:solidFill>
                  <a:srgbClr val="2432B4"/>
                </a:solidFill>
                <a:latin typeface="Montserrat" pitchFamily="2" charset="77"/>
                <a:sym typeface="Wingdings" panose="05000000000000000000" pitchFamily="2" charset="2"/>
              </a:rPr>
              <a:t>communication</a:t>
            </a:r>
            <a:r>
              <a:rPr lang="da-DK" sz="1800" dirty="0">
                <a:solidFill>
                  <a:srgbClr val="2432B4"/>
                </a:solidFill>
                <a:latin typeface="Montserrat" pitchFamily="2" charset="77"/>
                <a:sym typeface="Wingdings" panose="05000000000000000000" pitchFamily="2" charset="2"/>
              </a:rPr>
              <a:t>. </a:t>
            </a:r>
            <a:endParaRPr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588BCA55-E3AF-CDBE-F7F8-204C6857C36B}"/>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432B4"/>
                </a:solidFill>
                <a:latin typeface="Montserrat" pitchFamily="2" charset="77"/>
                <a:ea typeface="Roboto Thin"/>
                <a:cs typeface="Roboto Thin"/>
                <a:sym typeface="Roboto Thin"/>
              </a:rPr>
              <a:t>Collaboration starts with… me!</a:t>
            </a:r>
            <a:endParaRPr sz="2500" dirty="0">
              <a:solidFill>
                <a:srgbClr val="2432B4"/>
              </a:solidFill>
              <a:latin typeface="Montserrat" pitchFamily="2" charset="77"/>
              <a:ea typeface="Roboto Thin"/>
              <a:cs typeface="Roboto Thin"/>
              <a:sym typeface="Roboto Thi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67;p15" title="Arena Guidebook_pp-last.png">
            <a:extLst>
              <a:ext uri="{FF2B5EF4-FFF2-40B4-BE49-F238E27FC236}">
                <a16:creationId xmlns:a16="http://schemas.microsoft.com/office/drawing/2014/main" id="{60475E95-3FDB-72C7-CCEE-C36E5E29EB71}"/>
              </a:ext>
            </a:extLst>
          </p:cNvPr>
          <p:cNvPicPr preferRelativeResize="0"/>
          <p:nvPr/>
        </p:nvPicPr>
        <p:blipFill>
          <a:blip r:embed="rId2">
            <a:alphaModFix/>
          </a:blip>
          <a:stretch>
            <a:fillRect/>
          </a:stretch>
        </p:blipFill>
        <p:spPr>
          <a:xfrm>
            <a:off x="0" y="0"/>
            <a:ext cx="9144003" cy="5143496"/>
          </a:xfrm>
          <a:prstGeom prst="rect">
            <a:avLst/>
          </a:prstGeom>
          <a:noFill/>
          <a:ln>
            <a:noFill/>
          </a:ln>
        </p:spPr>
      </p:pic>
      <p:pic>
        <p:nvPicPr>
          <p:cNvPr id="3" name="Bildobjekt 5" descr="En bild som visar text, Teckensnitt, symbol, logotyp&#10;&#10;AI-genererat innehåll kan vara felaktigt.">
            <a:extLst>
              <a:ext uri="{FF2B5EF4-FFF2-40B4-BE49-F238E27FC236}">
                <a16:creationId xmlns:a16="http://schemas.microsoft.com/office/drawing/2014/main" id="{47916A05-6557-4286-FE1D-7B5623445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239" y="2160664"/>
            <a:ext cx="2711146" cy="568785"/>
          </a:xfrm>
          <a:prstGeom prst="rect">
            <a:avLst/>
          </a:prstGeom>
        </p:spPr>
      </p:pic>
      <p:sp>
        <p:nvSpPr>
          <p:cNvPr id="4" name="textruta 3">
            <a:extLst>
              <a:ext uri="{FF2B5EF4-FFF2-40B4-BE49-F238E27FC236}">
                <a16:creationId xmlns:a16="http://schemas.microsoft.com/office/drawing/2014/main" id="{96B7C7E1-2BBD-78BC-DB47-513D6FA69FBC}"/>
              </a:ext>
            </a:extLst>
          </p:cNvPr>
          <p:cNvSpPr txBox="1"/>
          <p:nvPr/>
        </p:nvSpPr>
        <p:spPr>
          <a:xfrm>
            <a:off x="611978" y="2854064"/>
            <a:ext cx="4338157" cy="1200329"/>
          </a:xfrm>
          <a:prstGeom prst="rect">
            <a:avLst/>
          </a:prstGeom>
          <a:noFill/>
        </p:spPr>
        <p:txBody>
          <a:bodyPr wrap="square">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0" i="0" dirty="0">
                <a:solidFill>
                  <a:schemeClr val="bg1"/>
                </a:solidFill>
                <a:effectLst/>
                <a:latin typeface="Montserrat Thin" panose="00000300000000000000" pitchFamily="2"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sv-SE" sz="1200" dirty="0">
              <a:solidFill>
                <a:schemeClr val="bg1"/>
              </a:solidFill>
              <a:latin typeface="Montserrat Thin" panose="00000300000000000000" pitchFamily="2" charset="0"/>
            </a:endParaRPr>
          </a:p>
        </p:txBody>
      </p:sp>
    </p:spTree>
    <p:extLst>
      <p:ext uri="{BB962C8B-B14F-4D97-AF65-F5344CB8AC3E}">
        <p14:creationId xmlns:p14="http://schemas.microsoft.com/office/powerpoint/2010/main" val="733827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5A26299-39B4-87B4-A8B0-C235C7123E58}"/>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44D1CBB3-D386-C3CE-FDD2-BC6A979DA5B6}"/>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B6525FE3-3E98-F6B7-9D0B-1EC456E0BA56}"/>
              </a:ext>
            </a:extLst>
          </p:cNvPr>
          <p:cNvSpPr txBox="1"/>
          <p:nvPr/>
        </p:nvSpPr>
        <p:spPr>
          <a:xfrm>
            <a:off x="412700" y="1117275"/>
            <a:ext cx="6160200" cy="362369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2432B4"/>
                </a:solidFill>
                <a:latin typeface="Montserrat" pitchFamily="2" charset="77"/>
              </a:rPr>
              <a:t>Clothing</a:t>
            </a:r>
          </a:p>
          <a:p>
            <a:pPr marL="0" lvl="0" indent="0" algn="l" rtl="0">
              <a:spcBef>
                <a:spcPts val="0"/>
              </a:spcBef>
              <a:spcAft>
                <a:spcPts val="0"/>
              </a:spcAft>
              <a:buNone/>
            </a:pPr>
            <a:r>
              <a:rPr lang="en-US" sz="1800" dirty="0">
                <a:solidFill>
                  <a:srgbClr val="2432B4"/>
                </a:solidFill>
                <a:latin typeface="Montserrat" pitchFamily="2" charset="77"/>
              </a:rPr>
              <a:t>Language</a:t>
            </a:r>
          </a:p>
          <a:p>
            <a:pPr marL="0" lvl="0" indent="0" algn="l" rtl="0">
              <a:spcBef>
                <a:spcPts val="0"/>
              </a:spcBef>
              <a:spcAft>
                <a:spcPts val="0"/>
              </a:spcAft>
              <a:buNone/>
            </a:pPr>
            <a:r>
              <a:rPr lang="en-US" sz="1800" dirty="0">
                <a:solidFill>
                  <a:srgbClr val="2432B4"/>
                </a:solidFill>
                <a:latin typeface="Montserrat" pitchFamily="2" charset="77"/>
              </a:rPr>
              <a:t>Excuses</a:t>
            </a:r>
          </a:p>
          <a:p>
            <a:pPr marL="0" lvl="0" indent="0" algn="l" rtl="0">
              <a:spcBef>
                <a:spcPts val="0"/>
              </a:spcBef>
              <a:spcAft>
                <a:spcPts val="0"/>
              </a:spcAft>
              <a:buNone/>
            </a:pPr>
            <a:r>
              <a:rPr lang="en-US" sz="1800" dirty="0">
                <a:solidFill>
                  <a:srgbClr val="2432B4"/>
                </a:solidFill>
                <a:latin typeface="Montserrat" pitchFamily="2" charset="77"/>
              </a:rPr>
              <a:t>Jokes</a:t>
            </a:r>
          </a:p>
          <a:p>
            <a:pPr marL="0" lvl="0" indent="0" algn="l" rtl="0">
              <a:spcBef>
                <a:spcPts val="0"/>
              </a:spcBef>
              <a:spcAft>
                <a:spcPts val="0"/>
              </a:spcAft>
              <a:buNone/>
            </a:pPr>
            <a:r>
              <a:rPr lang="en-US" sz="1800" dirty="0">
                <a:solidFill>
                  <a:srgbClr val="2432B4"/>
                </a:solidFill>
                <a:latin typeface="Montserrat" pitchFamily="2" charset="77"/>
              </a:rPr>
              <a:t>Social indicators</a:t>
            </a:r>
          </a:p>
          <a:p>
            <a:pPr marL="0" lvl="0" indent="0" algn="l" rtl="0">
              <a:spcBef>
                <a:spcPts val="0"/>
              </a:spcBef>
              <a:spcAft>
                <a:spcPts val="0"/>
              </a:spcAft>
              <a:buNone/>
            </a:pPr>
            <a:r>
              <a:rPr lang="en-US" sz="1800" dirty="0">
                <a:solidFill>
                  <a:srgbClr val="2432B4"/>
                </a:solidFill>
                <a:latin typeface="Montserrat" pitchFamily="2" charset="77"/>
              </a:rPr>
              <a:t>Rituals and routines</a:t>
            </a:r>
          </a:p>
          <a:p>
            <a:pPr marL="0" lvl="0" indent="0" algn="l" rtl="0">
              <a:spcBef>
                <a:spcPts val="0"/>
              </a:spcBef>
              <a:spcAft>
                <a:spcPts val="0"/>
              </a:spcAft>
              <a:buNone/>
            </a:pPr>
            <a:r>
              <a:rPr lang="en-US" sz="1800" dirty="0">
                <a:solidFill>
                  <a:srgbClr val="2432B4"/>
                </a:solidFill>
                <a:latin typeface="Montserrat" pitchFamily="2" charset="77"/>
              </a:rPr>
              <a:t>Smiling</a:t>
            </a:r>
          </a:p>
          <a:p>
            <a:pPr marL="0" lvl="0" indent="0" algn="l" rtl="0">
              <a:spcBef>
                <a:spcPts val="0"/>
              </a:spcBef>
              <a:spcAft>
                <a:spcPts val="0"/>
              </a:spcAft>
              <a:buNone/>
            </a:pPr>
            <a:r>
              <a:rPr lang="en-US" sz="1800" dirty="0">
                <a:solidFill>
                  <a:srgbClr val="2432B4"/>
                </a:solidFill>
                <a:latin typeface="Montserrat" pitchFamily="2" charset="77"/>
              </a:rPr>
              <a:t>Rules and taboos</a:t>
            </a:r>
          </a:p>
          <a:p>
            <a:pPr marL="0" lvl="0" indent="0" algn="l" rtl="0">
              <a:spcBef>
                <a:spcPts val="0"/>
              </a:spcBef>
              <a:spcAft>
                <a:spcPts val="0"/>
              </a:spcAft>
              <a:buNone/>
            </a:pPr>
            <a:r>
              <a:rPr lang="en-US" sz="1800" dirty="0">
                <a:solidFill>
                  <a:srgbClr val="2432B4"/>
                </a:solidFill>
                <a:latin typeface="Montserrat" pitchFamily="2" charset="77"/>
              </a:rPr>
              <a:t>Greetings</a:t>
            </a:r>
          </a:p>
          <a:p>
            <a:pPr marL="0" lvl="0" indent="0" algn="l" rtl="0">
              <a:spcBef>
                <a:spcPts val="0"/>
              </a:spcBef>
              <a:spcAft>
                <a:spcPts val="0"/>
              </a:spcAft>
              <a:buNone/>
            </a:pPr>
            <a:r>
              <a:rPr lang="en-US" sz="1800" dirty="0">
                <a:solidFill>
                  <a:srgbClr val="2432B4"/>
                </a:solidFill>
                <a:latin typeface="Montserrat" pitchFamily="2" charset="77"/>
              </a:rPr>
              <a:t> …</a:t>
            </a:r>
          </a:p>
          <a:p>
            <a:pPr marL="0" lvl="0" indent="0" algn="l" rtl="0">
              <a:spcBef>
                <a:spcPts val="0"/>
              </a:spcBef>
              <a:spcAft>
                <a:spcPts val="0"/>
              </a:spcAft>
              <a:buNone/>
            </a:pPr>
            <a:endParaRPr lang="en-US" sz="1800" dirty="0">
              <a:solidFill>
                <a:srgbClr val="2432B4"/>
              </a:solidFill>
              <a:latin typeface="Montserrat" pitchFamily="2" charset="77"/>
            </a:endParaRPr>
          </a:p>
          <a:p>
            <a:pPr marL="0" lvl="0" indent="0" algn="l" rtl="0">
              <a:spcBef>
                <a:spcPts val="0"/>
              </a:spcBef>
              <a:spcAft>
                <a:spcPts val="0"/>
              </a:spcAft>
              <a:buNone/>
            </a:pPr>
            <a:r>
              <a:rPr lang="en-US" sz="1800" dirty="0">
                <a:solidFill>
                  <a:srgbClr val="2432B4"/>
                </a:solidFill>
                <a:latin typeface="Montserrat" pitchFamily="2" charset="77"/>
                <a:sym typeface="Wingdings" panose="05000000000000000000" pitchFamily="2" charset="2"/>
              </a:rPr>
              <a:t> What are cultures? National, societal, professional…</a:t>
            </a:r>
            <a:endParaRPr lang="en-US" sz="1800" dirty="0">
              <a:solidFill>
                <a:srgbClr val="2432B4"/>
              </a:solidFill>
              <a:latin typeface="Montserrat" pitchFamily="2" charset="77"/>
            </a:endParaRPr>
          </a:p>
        </p:txBody>
      </p:sp>
      <p:sp>
        <p:nvSpPr>
          <p:cNvPr id="2" name="Google Shape;56;p13">
            <a:extLst>
              <a:ext uri="{FF2B5EF4-FFF2-40B4-BE49-F238E27FC236}">
                <a16:creationId xmlns:a16="http://schemas.microsoft.com/office/drawing/2014/main" id="{BB0F407A-0EB4-E976-BC0B-368AC022CF8A}"/>
              </a:ext>
            </a:extLst>
          </p:cNvPr>
          <p:cNvSpPr txBox="1"/>
          <p:nvPr/>
        </p:nvSpPr>
        <p:spPr>
          <a:xfrm>
            <a:off x="412699" y="167161"/>
            <a:ext cx="6778748"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dirty="0">
                <a:solidFill>
                  <a:srgbClr val="2432B4"/>
                </a:solidFill>
                <a:latin typeface="Montserrat" pitchFamily="2" charset="77"/>
                <a:ea typeface="Roboto Thin"/>
                <a:cs typeface="Roboto Thin"/>
                <a:sym typeface="Roboto Thin"/>
              </a:rPr>
              <a:t>Cultures? Observe like an anthropologist</a:t>
            </a:r>
            <a:r>
              <a:rPr lang="en" sz="2500" dirty="0">
                <a:solidFill>
                  <a:srgbClr val="2432B4"/>
                </a:solidFill>
                <a:latin typeface="Montserrat" pitchFamily="2" charset="77"/>
                <a:ea typeface="Roboto Thin"/>
                <a:cs typeface="Roboto Thin"/>
                <a:sym typeface="Roboto Thin"/>
              </a:rPr>
              <a:t> </a:t>
            </a:r>
            <a:endParaRPr sz="25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372729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599E85E-8923-758A-9766-820DA16956FD}"/>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7E8A9AB0-881A-D6F6-1EFB-B7FA549E414C}"/>
              </a:ext>
            </a:extLst>
          </p:cNvPr>
          <p:cNvPicPr preferRelativeResize="0"/>
          <p:nvPr/>
        </p:nvPicPr>
        <p:blipFill>
          <a:blip r:embed="rId3">
            <a:alphaModFix/>
          </a:blip>
          <a:stretch>
            <a:fillRect/>
          </a:stretch>
        </p:blipFill>
        <p:spPr>
          <a:xfrm>
            <a:off x="-3" y="0"/>
            <a:ext cx="9144003" cy="5143496"/>
          </a:xfrm>
          <a:prstGeom prst="rect">
            <a:avLst/>
          </a:prstGeom>
          <a:noFill/>
          <a:ln>
            <a:noFill/>
          </a:ln>
        </p:spPr>
      </p:pic>
      <p:sp>
        <p:nvSpPr>
          <p:cNvPr id="62" name="Google Shape;62;p14">
            <a:extLst>
              <a:ext uri="{FF2B5EF4-FFF2-40B4-BE49-F238E27FC236}">
                <a16:creationId xmlns:a16="http://schemas.microsoft.com/office/drawing/2014/main" id="{B73885D2-75D4-1C4F-525D-7925176945DF}"/>
              </a:ext>
            </a:extLst>
          </p:cNvPr>
          <p:cNvSpPr txBox="1"/>
          <p:nvPr/>
        </p:nvSpPr>
        <p:spPr>
          <a:xfrm>
            <a:off x="412699" y="1193916"/>
            <a:ext cx="4081328" cy="13778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Functionalist</a:t>
            </a:r>
          </a:p>
          <a:p>
            <a:pPr marL="0" lvl="0" indent="0" algn="l" rtl="0">
              <a:spcBef>
                <a:spcPts val="0"/>
              </a:spcBef>
              <a:spcAft>
                <a:spcPts val="0"/>
              </a:spcAft>
              <a:buNone/>
            </a:pPr>
            <a:r>
              <a:rPr lang="en-US" sz="1800" dirty="0">
                <a:solidFill>
                  <a:srgbClr val="2432B4"/>
                </a:solidFill>
                <a:latin typeface="Montserrat" pitchFamily="2" charset="77"/>
              </a:rPr>
              <a:t>Trying to list characteristics</a:t>
            </a:r>
          </a:p>
          <a:p>
            <a:pPr marL="0" lvl="0" indent="0" algn="l" rtl="0">
              <a:spcBef>
                <a:spcPts val="0"/>
              </a:spcBef>
              <a:spcAft>
                <a:spcPts val="0"/>
              </a:spcAft>
              <a:buNone/>
            </a:pPr>
            <a:r>
              <a:rPr lang="en-US" sz="1800" dirty="0">
                <a:solidFill>
                  <a:srgbClr val="2432B4"/>
                </a:solidFill>
                <a:latin typeface="Montserrat" pitchFamily="2" charset="77"/>
              </a:rPr>
              <a:t>Fixed categories</a:t>
            </a:r>
          </a:p>
          <a:p>
            <a:pPr marL="0" lvl="0" indent="0" algn="l" rtl="0">
              <a:spcBef>
                <a:spcPts val="0"/>
              </a:spcBef>
              <a:spcAft>
                <a:spcPts val="0"/>
              </a:spcAft>
              <a:buNone/>
            </a:pPr>
            <a:r>
              <a:rPr lang="en-US" sz="1800" dirty="0">
                <a:solidFill>
                  <a:srgbClr val="2432B4"/>
                </a:solidFill>
                <a:latin typeface="Montserrat" pitchFamily="2" charset="77"/>
              </a:rPr>
              <a:t>”How to do business in country x”</a:t>
            </a:r>
          </a:p>
        </p:txBody>
      </p:sp>
      <p:sp>
        <p:nvSpPr>
          <p:cNvPr id="2" name="Google Shape;56;p13">
            <a:extLst>
              <a:ext uri="{FF2B5EF4-FFF2-40B4-BE49-F238E27FC236}">
                <a16:creationId xmlns:a16="http://schemas.microsoft.com/office/drawing/2014/main" id="{5688C13A-1DF6-743A-EA69-C9FADB3EB21D}"/>
              </a:ext>
            </a:extLst>
          </p:cNvPr>
          <p:cNvSpPr txBox="1"/>
          <p:nvPr/>
        </p:nvSpPr>
        <p:spPr>
          <a:xfrm>
            <a:off x="412699" y="167161"/>
            <a:ext cx="6916678"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100" dirty="0" err="1">
                <a:solidFill>
                  <a:srgbClr val="2432B4"/>
                </a:solidFill>
                <a:latin typeface="Montserrat" pitchFamily="2" charset="77"/>
                <a:ea typeface="Roboto Thin"/>
                <a:cs typeface="Roboto Thin"/>
                <a:sym typeface="Roboto Thin"/>
              </a:rPr>
              <a:t>Intercultural</a:t>
            </a:r>
            <a:r>
              <a:rPr lang="da-DK" sz="2100" dirty="0">
                <a:solidFill>
                  <a:srgbClr val="2432B4"/>
                </a:solidFill>
                <a:latin typeface="Montserrat" pitchFamily="2" charset="77"/>
                <a:ea typeface="Roboto Thin"/>
                <a:cs typeface="Roboto Thin"/>
                <a:sym typeface="Roboto Thin"/>
              </a:rPr>
              <a:t> </a:t>
            </a:r>
            <a:r>
              <a:rPr lang="da-DK" sz="2100" dirty="0" err="1">
                <a:solidFill>
                  <a:srgbClr val="2432B4"/>
                </a:solidFill>
                <a:latin typeface="Montserrat" pitchFamily="2" charset="77"/>
                <a:ea typeface="Roboto Thin"/>
                <a:cs typeface="Roboto Thin"/>
                <a:sym typeface="Roboto Thin"/>
              </a:rPr>
              <a:t>communication</a:t>
            </a:r>
            <a:r>
              <a:rPr lang="da-DK" sz="2100" dirty="0">
                <a:solidFill>
                  <a:srgbClr val="2432B4"/>
                </a:solidFill>
                <a:latin typeface="Montserrat" pitchFamily="2" charset="77"/>
                <a:ea typeface="Roboto Thin"/>
                <a:cs typeface="Roboto Thin"/>
                <a:sym typeface="Roboto Thin"/>
              </a:rPr>
              <a:t> – schools of </a:t>
            </a:r>
            <a:r>
              <a:rPr lang="da-DK" sz="2100" dirty="0" err="1">
                <a:solidFill>
                  <a:srgbClr val="2432B4"/>
                </a:solidFill>
                <a:latin typeface="Montserrat" pitchFamily="2" charset="77"/>
                <a:ea typeface="Roboto Thin"/>
                <a:cs typeface="Roboto Thin"/>
                <a:sym typeface="Roboto Thin"/>
              </a:rPr>
              <a:t>thinking</a:t>
            </a:r>
            <a:endParaRPr sz="2100" dirty="0">
              <a:solidFill>
                <a:srgbClr val="2432B4"/>
              </a:solidFill>
              <a:latin typeface="Montserrat" pitchFamily="2" charset="77"/>
              <a:ea typeface="Roboto Thin"/>
              <a:cs typeface="Roboto Thin"/>
              <a:sym typeface="Roboto Thin"/>
            </a:endParaRPr>
          </a:p>
        </p:txBody>
      </p:sp>
      <p:sp>
        <p:nvSpPr>
          <p:cNvPr id="3" name="Google Shape;62;p14">
            <a:extLst>
              <a:ext uri="{FF2B5EF4-FFF2-40B4-BE49-F238E27FC236}">
                <a16:creationId xmlns:a16="http://schemas.microsoft.com/office/drawing/2014/main" id="{15717BF0-AF31-3A0D-6F80-34D561E3FD3C}"/>
              </a:ext>
            </a:extLst>
          </p:cNvPr>
          <p:cNvSpPr txBox="1"/>
          <p:nvPr/>
        </p:nvSpPr>
        <p:spPr>
          <a:xfrm>
            <a:off x="3102737" y="2877757"/>
            <a:ext cx="5141040" cy="15656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Interpretative</a:t>
            </a:r>
            <a:endParaRPr lang="en-US" sz="1800" dirty="0">
              <a:solidFill>
                <a:srgbClr val="2432B4"/>
              </a:solidFill>
              <a:latin typeface="Montserrat" pitchFamily="2" charset="77"/>
            </a:endParaRPr>
          </a:p>
          <a:p>
            <a:pPr marL="0" lvl="0" indent="0" algn="l" rtl="0">
              <a:spcBef>
                <a:spcPts val="0"/>
              </a:spcBef>
              <a:spcAft>
                <a:spcPts val="0"/>
              </a:spcAft>
              <a:buNone/>
            </a:pPr>
            <a:r>
              <a:rPr lang="en-US" sz="1800" dirty="0">
                <a:solidFill>
                  <a:srgbClr val="2432B4"/>
                </a:solidFill>
                <a:latin typeface="Montserrat" pitchFamily="2" charset="77"/>
              </a:rPr>
              <a:t>Phenomena are symbols of world views</a:t>
            </a:r>
          </a:p>
          <a:p>
            <a:pPr marL="0" lvl="0" indent="0" algn="l" rtl="0">
              <a:spcBef>
                <a:spcPts val="0"/>
              </a:spcBef>
              <a:spcAft>
                <a:spcPts val="0"/>
              </a:spcAft>
              <a:buNone/>
            </a:pPr>
            <a:r>
              <a:rPr lang="en-US" sz="1800" dirty="0">
                <a:solidFill>
                  <a:srgbClr val="2432B4"/>
                </a:solidFill>
                <a:latin typeface="Montserrat" pitchFamily="2" charset="77"/>
              </a:rPr>
              <a:t>Reading and interpreting symbols lead to deeper understanding</a:t>
            </a:r>
          </a:p>
          <a:p>
            <a:pPr marL="0" lvl="0" indent="0" algn="l" rtl="0">
              <a:spcBef>
                <a:spcPts val="0"/>
              </a:spcBef>
              <a:spcAft>
                <a:spcPts val="0"/>
              </a:spcAft>
              <a:buNone/>
            </a:pPr>
            <a:r>
              <a:rPr lang="en-US" sz="1800" dirty="0">
                <a:solidFill>
                  <a:srgbClr val="2432B4"/>
                </a:solidFill>
                <a:latin typeface="Montserrat" pitchFamily="2" charset="77"/>
              </a:rPr>
              <a:t>”widening one’s horizon”</a:t>
            </a:r>
          </a:p>
        </p:txBody>
      </p:sp>
    </p:spTree>
    <p:extLst>
      <p:ext uri="{BB962C8B-B14F-4D97-AF65-F5344CB8AC3E}">
        <p14:creationId xmlns:p14="http://schemas.microsoft.com/office/powerpoint/2010/main" val="167791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62A6E21C-E58E-368E-0612-9D8C439DAAC7}"/>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A55EA3EB-A4BD-EDAE-5E95-0FC0A58805FC}"/>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2" name="Google Shape;56;p13">
            <a:extLst>
              <a:ext uri="{FF2B5EF4-FFF2-40B4-BE49-F238E27FC236}">
                <a16:creationId xmlns:a16="http://schemas.microsoft.com/office/drawing/2014/main" id="{B75FDEE8-96C7-6A0F-E131-97EC272B1827}"/>
              </a:ext>
            </a:extLst>
          </p:cNvPr>
          <p:cNvSpPr txBox="1"/>
          <p:nvPr/>
        </p:nvSpPr>
        <p:spPr>
          <a:xfrm>
            <a:off x="412699" y="167161"/>
            <a:ext cx="6611878"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432B4"/>
                </a:solidFill>
                <a:latin typeface="Montserrat" pitchFamily="2" charset="77"/>
                <a:ea typeface="Roboto Thin"/>
                <a:cs typeface="Roboto Thin"/>
                <a:sym typeface="Roboto Thin"/>
              </a:rPr>
              <a:t>Example: </a:t>
            </a:r>
            <a:r>
              <a:rPr lang="en-US" sz="2500" dirty="0">
                <a:solidFill>
                  <a:srgbClr val="2432B4"/>
                </a:solidFill>
                <a:latin typeface="Montserrat" pitchFamily="2" charset="77"/>
                <a:ea typeface="Roboto Thin"/>
                <a:cs typeface="Roboto Thin"/>
                <a:sym typeface="Roboto Thin"/>
              </a:rPr>
              <a:t>”…get to the point, please”</a:t>
            </a:r>
            <a:endParaRPr sz="2600" dirty="0">
              <a:solidFill>
                <a:srgbClr val="2432B4"/>
              </a:solidFill>
              <a:latin typeface="Montserrat" pitchFamily="2" charset="77"/>
              <a:ea typeface="Roboto Thin"/>
              <a:cs typeface="Roboto Thin"/>
              <a:sym typeface="Roboto Thin"/>
            </a:endParaRPr>
          </a:p>
        </p:txBody>
      </p:sp>
      <p:sp>
        <p:nvSpPr>
          <p:cNvPr id="3" name="Google Shape;62;p14">
            <a:extLst>
              <a:ext uri="{FF2B5EF4-FFF2-40B4-BE49-F238E27FC236}">
                <a16:creationId xmlns:a16="http://schemas.microsoft.com/office/drawing/2014/main" id="{1ADD5615-C77B-4A98-D694-2D82C714A6A8}"/>
              </a:ext>
            </a:extLst>
          </p:cNvPr>
          <p:cNvSpPr txBox="1"/>
          <p:nvPr/>
        </p:nvSpPr>
        <p:spPr>
          <a:xfrm>
            <a:off x="412699" y="1193916"/>
            <a:ext cx="4081328" cy="13778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High context communication</a:t>
            </a:r>
          </a:p>
          <a:p>
            <a:pPr marL="0" lvl="0" indent="0" algn="l" rtl="0">
              <a:spcBef>
                <a:spcPts val="0"/>
              </a:spcBef>
              <a:spcAft>
                <a:spcPts val="0"/>
              </a:spcAft>
              <a:buNone/>
            </a:pPr>
            <a:r>
              <a:rPr lang="en-US" sz="1800" dirty="0">
                <a:solidFill>
                  <a:srgbClr val="2432B4"/>
                </a:solidFill>
                <a:latin typeface="Montserrat" pitchFamily="2" charset="77"/>
              </a:rPr>
              <a:t>implicit</a:t>
            </a:r>
          </a:p>
          <a:p>
            <a:pPr marL="0" lvl="0" indent="0" algn="l" rtl="0">
              <a:spcBef>
                <a:spcPts val="0"/>
              </a:spcBef>
              <a:spcAft>
                <a:spcPts val="0"/>
              </a:spcAft>
              <a:buNone/>
            </a:pPr>
            <a:r>
              <a:rPr lang="en-US" sz="1800" dirty="0">
                <a:solidFill>
                  <a:srgbClr val="2432B4"/>
                </a:solidFill>
                <a:latin typeface="Montserrat" pitchFamily="2" charset="77"/>
              </a:rPr>
              <a:t>polite</a:t>
            </a:r>
          </a:p>
          <a:p>
            <a:pPr marL="0" lvl="0" indent="0" algn="l" rtl="0">
              <a:spcBef>
                <a:spcPts val="0"/>
              </a:spcBef>
              <a:spcAft>
                <a:spcPts val="0"/>
              </a:spcAft>
              <a:buNone/>
            </a:pPr>
            <a:r>
              <a:rPr lang="en-US" sz="1800" dirty="0">
                <a:solidFill>
                  <a:srgbClr val="2432B4"/>
                </a:solidFill>
                <a:latin typeface="Montserrat" pitchFamily="2" charset="77"/>
              </a:rPr>
              <a:t>formal</a:t>
            </a:r>
          </a:p>
          <a:p>
            <a:pPr marL="0" lvl="0" indent="0" algn="l" rtl="0">
              <a:spcBef>
                <a:spcPts val="0"/>
              </a:spcBef>
              <a:spcAft>
                <a:spcPts val="0"/>
              </a:spcAft>
              <a:buNone/>
            </a:pPr>
            <a:r>
              <a:rPr lang="en-US" sz="1800" dirty="0">
                <a:solidFill>
                  <a:srgbClr val="2432B4"/>
                </a:solidFill>
                <a:latin typeface="Montserrat" pitchFamily="2" charset="77"/>
              </a:rPr>
              <a:t>relations built over longer time</a:t>
            </a:r>
          </a:p>
          <a:p>
            <a:pPr marL="0" lvl="0" indent="0" algn="l" rtl="0">
              <a:spcBef>
                <a:spcPts val="0"/>
              </a:spcBef>
              <a:spcAft>
                <a:spcPts val="0"/>
              </a:spcAft>
              <a:buNone/>
            </a:pPr>
            <a:r>
              <a:rPr lang="en-US" sz="1800" dirty="0">
                <a:solidFill>
                  <a:srgbClr val="2432B4"/>
                </a:solidFill>
                <a:latin typeface="Montserrat" pitchFamily="2" charset="77"/>
              </a:rPr>
              <a:t>important not to lose face</a:t>
            </a:r>
          </a:p>
        </p:txBody>
      </p:sp>
      <p:sp>
        <p:nvSpPr>
          <p:cNvPr id="4" name="Google Shape;62;p14">
            <a:extLst>
              <a:ext uri="{FF2B5EF4-FFF2-40B4-BE49-F238E27FC236}">
                <a16:creationId xmlns:a16="http://schemas.microsoft.com/office/drawing/2014/main" id="{C13C94CD-3DD6-8F95-E7C4-6B103937753F}"/>
              </a:ext>
            </a:extLst>
          </p:cNvPr>
          <p:cNvSpPr txBox="1"/>
          <p:nvPr/>
        </p:nvSpPr>
        <p:spPr>
          <a:xfrm>
            <a:off x="3926959" y="3160938"/>
            <a:ext cx="4674780" cy="15244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Low context communication</a:t>
            </a:r>
          </a:p>
          <a:p>
            <a:pPr marL="0" lvl="0" indent="0" algn="l" rtl="0">
              <a:spcBef>
                <a:spcPts val="0"/>
              </a:spcBef>
              <a:spcAft>
                <a:spcPts val="0"/>
              </a:spcAft>
              <a:buNone/>
            </a:pPr>
            <a:r>
              <a:rPr lang="en-US" sz="1800" dirty="0">
                <a:solidFill>
                  <a:srgbClr val="2432B4"/>
                </a:solidFill>
                <a:latin typeface="Montserrat" pitchFamily="2" charset="77"/>
              </a:rPr>
              <a:t>explicit</a:t>
            </a:r>
          </a:p>
          <a:p>
            <a:pPr marL="0" lvl="0" indent="0" algn="l" rtl="0">
              <a:spcBef>
                <a:spcPts val="0"/>
              </a:spcBef>
              <a:spcAft>
                <a:spcPts val="0"/>
              </a:spcAft>
              <a:buNone/>
            </a:pPr>
            <a:r>
              <a:rPr lang="en-US" sz="1800" dirty="0">
                <a:solidFill>
                  <a:srgbClr val="2432B4"/>
                </a:solidFill>
                <a:latin typeface="Montserrat" pitchFamily="2" charset="77"/>
              </a:rPr>
              <a:t>direct</a:t>
            </a:r>
          </a:p>
          <a:p>
            <a:pPr marL="0" lvl="0" indent="0" algn="l" rtl="0">
              <a:spcBef>
                <a:spcPts val="0"/>
              </a:spcBef>
              <a:spcAft>
                <a:spcPts val="0"/>
              </a:spcAft>
              <a:buNone/>
            </a:pPr>
            <a:r>
              <a:rPr lang="en-US" sz="1800" dirty="0">
                <a:solidFill>
                  <a:srgbClr val="2432B4"/>
                </a:solidFill>
                <a:latin typeface="Montserrat" pitchFamily="2" charset="77"/>
              </a:rPr>
              <a:t>”get to the point, please”</a:t>
            </a:r>
          </a:p>
          <a:p>
            <a:pPr marL="0" lvl="0" indent="0" algn="l" rtl="0">
              <a:spcBef>
                <a:spcPts val="0"/>
              </a:spcBef>
              <a:spcAft>
                <a:spcPts val="0"/>
              </a:spcAft>
              <a:buNone/>
            </a:pPr>
            <a:r>
              <a:rPr lang="en-US" sz="1800" dirty="0">
                <a:solidFill>
                  <a:srgbClr val="2432B4"/>
                </a:solidFill>
                <a:latin typeface="Montserrat" pitchFamily="2" charset="77"/>
              </a:rPr>
              <a:t>impolite to waste other people’s time </a:t>
            </a:r>
          </a:p>
        </p:txBody>
      </p:sp>
    </p:spTree>
    <p:extLst>
      <p:ext uri="{BB962C8B-B14F-4D97-AF65-F5344CB8AC3E}">
        <p14:creationId xmlns:p14="http://schemas.microsoft.com/office/powerpoint/2010/main" val="21480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B4B3064-8696-51D2-34D4-E7AA08671AB3}"/>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B2901622-8787-8192-F93A-BACA46AD56DA}"/>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2" name="Google Shape;56;p13">
            <a:extLst>
              <a:ext uri="{FF2B5EF4-FFF2-40B4-BE49-F238E27FC236}">
                <a16:creationId xmlns:a16="http://schemas.microsoft.com/office/drawing/2014/main" id="{E6502356-A02C-7B2C-8793-A4776BAF7F8B}"/>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dirty="0">
                <a:solidFill>
                  <a:srgbClr val="2432B4"/>
                </a:solidFill>
                <a:latin typeface="Montserrat" pitchFamily="2" charset="77"/>
                <a:ea typeface="Roboto Thin"/>
                <a:cs typeface="Roboto Thin"/>
                <a:sym typeface="Roboto Thin"/>
              </a:rPr>
              <a:t>Example: </a:t>
            </a:r>
            <a:r>
              <a:rPr lang="da-DK" sz="2500" dirty="0" err="1">
                <a:solidFill>
                  <a:srgbClr val="2432B4"/>
                </a:solidFill>
                <a:latin typeface="Montserrat" pitchFamily="2" charset="77"/>
                <a:ea typeface="Roboto Thin"/>
                <a:cs typeface="Roboto Thin"/>
                <a:sym typeface="Roboto Thin"/>
              </a:rPr>
              <a:t>Different</a:t>
            </a:r>
            <a:r>
              <a:rPr lang="da-DK" sz="2500" dirty="0">
                <a:solidFill>
                  <a:srgbClr val="2432B4"/>
                </a:solidFill>
                <a:latin typeface="Montserrat" pitchFamily="2" charset="77"/>
                <a:ea typeface="Roboto Thin"/>
                <a:cs typeface="Roboto Thin"/>
                <a:sym typeface="Roboto Thin"/>
              </a:rPr>
              <a:t> times</a:t>
            </a:r>
            <a:r>
              <a:rPr lang="en" sz="2600" dirty="0">
                <a:solidFill>
                  <a:srgbClr val="2432B4"/>
                </a:solidFill>
                <a:latin typeface="Montserrat" pitchFamily="2" charset="77"/>
                <a:ea typeface="Roboto Thin"/>
                <a:cs typeface="Roboto Thin"/>
                <a:sym typeface="Roboto Thin"/>
              </a:rPr>
              <a:t> </a:t>
            </a:r>
            <a:endParaRPr sz="2600" dirty="0">
              <a:solidFill>
                <a:srgbClr val="2432B4"/>
              </a:solidFill>
              <a:latin typeface="Montserrat" pitchFamily="2" charset="77"/>
              <a:ea typeface="Roboto Thin"/>
              <a:cs typeface="Roboto Thin"/>
              <a:sym typeface="Roboto Thin"/>
            </a:endParaRPr>
          </a:p>
        </p:txBody>
      </p:sp>
      <p:sp>
        <p:nvSpPr>
          <p:cNvPr id="3" name="Google Shape;62;p14">
            <a:extLst>
              <a:ext uri="{FF2B5EF4-FFF2-40B4-BE49-F238E27FC236}">
                <a16:creationId xmlns:a16="http://schemas.microsoft.com/office/drawing/2014/main" id="{DAB63C25-CD68-4D23-0D05-F3F759E4877D}"/>
              </a:ext>
            </a:extLst>
          </p:cNvPr>
          <p:cNvSpPr txBox="1"/>
          <p:nvPr/>
        </p:nvSpPr>
        <p:spPr>
          <a:xfrm>
            <a:off x="412699" y="1193916"/>
            <a:ext cx="6243282" cy="13778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Polychronic time</a:t>
            </a:r>
            <a:endParaRPr lang="en-US" sz="1800" dirty="0">
              <a:solidFill>
                <a:srgbClr val="2432B4"/>
              </a:solidFill>
              <a:latin typeface="Montserrat" pitchFamily="2" charset="77"/>
            </a:endParaRPr>
          </a:p>
          <a:p>
            <a:pPr marL="0" lvl="0" indent="0" algn="l" rtl="0">
              <a:spcBef>
                <a:spcPts val="0"/>
              </a:spcBef>
              <a:spcAft>
                <a:spcPts val="0"/>
              </a:spcAft>
              <a:buNone/>
            </a:pPr>
            <a:r>
              <a:rPr lang="en-US" sz="1800" dirty="0">
                <a:solidFill>
                  <a:srgbClr val="2432B4"/>
                </a:solidFill>
                <a:latin typeface="Montserrat" pitchFamily="2" charset="77"/>
              </a:rPr>
              <a:t>Doing many things at a time</a:t>
            </a:r>
          </a:p>
          <a:p>
            <a:pPr marL="0" lvl="0" indent="0" algn="l" rtl="0">
              <a:spcBef>
                <a:spcPts val="0"/>
              </a:spcBef>
              <a:spcAft>
                <a:spcPts val="0"/>
              </a:spcAft>
              <a:buNone/>
            </a:pPr>
            <a:r>
              <a:rPr lang="en-US" sz="1800" dirty="0">
                <a:solidFill>
                  <a:srgbClr val="2432B4"/>
                </a:solidFill>
                <a:latin typeface="Montserrat" pitchFamily="2" charset="77"/>
              </a:rPr>
              <a:t>Things are in flux – we all know that, don’t we?</a:t>
            </a:r>
          </a:p>
          <a:p>
            <a:pPr marL="0" lvl="0" indent="0" algn="l" rtl="0">
              <a:spcBef>
                <a:spcPts val="0"/>
              </a:spcBef>
              <a:spcAft>
                <a:spcPts val="0"/>
              </a:spcAft>
              <a:buNone/>
            </a:pPr>
            <a:r>
              <a:rPr lang="en-US" sz="1800" dirty="0">
                <a:solidFill>
                  <a:srgbClr val="2432B4"/>
                </a:solidFill>
                <a:latin typeface="Montserrat" pitchFamily="2" charset="77"/>
              </a:rPr>
              <a:t>Being obsessed with fixed appointments is considered rigid and unflexible</a:t>
            </a:r>
          </a:p>
        </p:txBody>
      </p:sp>
      <p:sp>
        <p:nvSpPr>
          <p:cNvPr id="4" name="Google Shape;62;p14">
            <a:extLst>
              <a:ext uri="{FF2B5EF4-FFF2-40B4-BE49-F238E27FC236}">
                <a16:creationId xmlns:a16="http://schemas.microsoft.com/office/drawing/2014/main" id="{85EF89D3-9975-96E6-7B27-49064D55B286}"/>
              </a:ext>
            </a:extLst>
          </p:cNvPr>
          <p:cNvSpPr txBox="1"/>
          <p:nvPr/>
        </p:nvSpPr>
        <p:spPr>
          <a:xfrm>
            <a:off x="3168502" y="2884493"/>
            <a:ext cx="5787656" cy="13778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2432B4"/>
                </a:solidFill>
                <a:latin typeface="Montserrat" pitchFamily="2" charset="77"/>
              </a:rPr>
              <a:t>Monochronic time</a:t>
            </a:r>
            <a:endParaRPr lang="en-US" sz="1800" dirty="0">
              <a:solidFill>
                <a:srgbClr val="2432B4"/>
              </a:solidFill>
              <a:latin typeface="Montserrat" pitchFamily="2" charset="77"/>
            </a:endParaRPr>
          </a:p>
          <a:p>
            <a:pPr marL="0" lvl="0" indent="0" algn="l" rtl="0">
              <a:spcBef>
                <a:spcPts val="0"/>
              </a:spcBef>
              <a:spcAft>
                <a:spcPts val="0"/>
              </a:spcAft>
              <a:buNone/>
            </a:pPr>
            <a:r>
              <a:rPr lang="en-US" sz="1800" dirty="0">
                <a:solidFill>
                  <a:srgbClr val="2432B4"/>
                </a:solidFill>
                <a:latin typeface="Montserrat" pitchFamily="2" charset="77"/>
              </a:rPr>
              <a:t>Doing one thing at a time</a:t>
            </a:r>
          </a:p>
          <a:p>
            <a:pPr marL="0" lvl="0" indent="0" algn="l" rtl="0">
              <a:spcBef>
                <a:spcPts val="0"/>
              </a:spcBef>
              <a:spcAft>
                <a:spcPts val="0"/>
              </a:spcAft>
              <a:buNone/>
            </a:pPr>
            <a:r>
              <a:rPr lang="en-US" sz="1800" dirty="0">
                <a:solidFill>
                  <a:srgbClr val="2432B4"/>
                </a:solidFill>
                <a:latin typeface="Montserrat" pitchFamily="2" charset="77"/>
              </a:rPr>
              <a:t>Things need to get done on time</a:t>
            </a:r>
          </a:p>
          <a:p>
            <a:pPr marL="0" lvl="0" indent="0" algn="l" rtl="0">
              <a:spcBef>
                <a:spcPts val="0"/>
              </a:spcBef>
              <a:spcAft>
                <a:spcPts val="0"/>
              </a:spcAft>
              <a:buNone/>
            </a:pPr>
            <a:r>
              <a:rPr lang="en-US" sz="1800" dirty="0">
                <a:solidFill>
                  <a:srgbClr val="2432B4"/>
                </a:solidFill>
                <a:latin typeface="Montserrat" pitchFamily="2" charset="77"/>
              </a:rPr>
              <a:t>Being on time to an appointment is a very important sign of respect</a:t>
            </a:r>
          </a:p>
        </p:txBody>
      </p:sp>
    </p:spTree>
    <p:extLst>
      <p:ext uri="{BB962C8B-B14F-4D97-AF65-F5344CB8AC3E}">
        <p14:creationId xmlns:p14="http://schemas.microsoft.com/office/powerpoint/2010/main" val="1491762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19A241B-FEFE-835C-7284-0CB37E2DA7DD}"/>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EA820173-9EFD-E408-9253-6FC8D5C4C68C}"/>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F5A029D6-2C3B-C779-753F-7F324CC45AEB}"/>
              </a:ext>
            </a:extLst>
          </p:cNvPr>
          <p:cNvSpPr txBox="1"/>
          <p:nvPr/>
        </p:nvSpPr>
        <p:spPr>
          <a:xfrm>
            <a:off x="412700" y="1117275"/>
            <a:ext cx="6160200" cy="32916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Power distance</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Individualism vs collectivism</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Masculinity vs femininity </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Uncertainty avoidance</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Short or long term perspective </a:t>
            </a:r>
          </a:p>
          <a:p>
            <a:pPr marL="285750" lvl="0" indent="-285750" algn="l" rtl="0">
              <a:spcBef>
                <a:spcPts val="0"/>
              </a:spcBef>
              <a:spcAft>
                <a:spcPts val="0"/>
              </a:spcAft>
              <a:buFont typeface="Arial" panose="020B0604020202020204" pitchFamily="34" charset="0"/>
              <a:buChar char="•"/>
            </a:pPr>
            <a:r>
              <a:rPr lang="en-US" sz="1800" dirty="0">
                <a:solidFill>
                  <a:srgbClr val="2432B4"/>
                </a:solidFill>
                <a:latin typeface="Montserrat" pitchFamily="2" charset="77"/>
              </a:rPr>
              <a:t>Indulgence vs restraint</a:t>
            </a:r>
          </a:p>
        </p:txBody>
      </p:sp>
      <p:sp>
        <p:nvSpPr>
          <p:cNvPr id="2" name="Google Shape;56;p13">
            <a:extLst>
              <a:ext uri="{FF2B5EF4-FFF2-40B4-BE49-F238E27FC236}">
                <a16:creationId xmlns:a16="http://schemas.microsoft.com/office/drawing/2014/main" id="{5B1C53A3-8458-C729-9810-B4E9FBE60B39}"/>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600" dirty="0" err="1">
                <a:solidFill>
                  <a:srgbClr val="2432B4"/>
                </a:solidFill>
                <a:latin typeface="Montserrat" pitchFamily="2" charset="77"/>
                <a:ea typeface="Roboto Thin"/>
                <a:cs typeface="Roboto Thin"/>
                <a:sym typeface="Roboto Thin"/>
              </a:rPr>
              <a:t>Hofstede’s</a:t>
            </a:r>
            <a:r>
              <a:rPr lang="da-DK" sz="2600" dirty="0">
                <a:solidFill>
                  <a:srgbClr val="2432B4"/>
                </a:solidFill>
                <a:latin typeface="Montserrat" pitchFamily="2" charset="77"/>
                <a:ea typeface="Roboto Thin"/>
                <a:cs typeface="Roboto Thin"/>
                <a:sym typeface="Roboto Thin"/>
              </a:rPr>
              <a:t> dimensions</a:t>
            </a:r>
            <a:r>
              <a:rPr lang="en" sz="2600" dirty="0">
                <a:solidFill>
                  <a:srgbClr val="2432B4"/>
                </a:solidFill>
                <a:latin typeface="Montserrat" pitchFamily="2" charset="77"/>
                <a:ea typeface="Roboto Thin"/>
                <a:cs typeface="Roboto Thin"/>
                <a:sym typeface="Roboto Thin"/>
              </a:rPr>
              <a:t> </a:t>
            </a:r>
            <a:endParaRPr sz="26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3701695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469272A-158D-A162-2568-C625313205A8}"/>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5663C2C6-0DB6-6F24-99BF-A994B8BB03A3}"/>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B4214AE4-F820-1E9C-3685-AB6126841E65}"/>
              </a:ext>
            </a:extLst>
          </p:cNvPr>
          <p:cNvSpPr txBox="1"/>
          <p:nvPr/>
        </p:nvSpPr>
        <p:spPr>
          <a:xfrm>
            <a:off x="412700" y="1117275"/>
            <a:ext cx="6160200" cy="32916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Make groups of 3-4 students and ensure to have minimum two different nationalities </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Have a look at Hofstede’s dimensions, the high/low context communication and the mono/polychronic attitude to time. Select one or two of these aspects for your group. Discuss where you see yourself and your background. Do you </a:t>
            </a:r>
            <a:r>
              <a:rPr lang="en-US" sz="1500" dirty="0" err="1">
                <a:solidFill>
                  <a:srgbClr val="2432B4"/>
                </a:solidFill>
                <a:latin typeface="Montserrat" pitchFamily="2" charset="77"/>
              </a:rPr>
              <a:t>recognise</a:t>
            </a:r>
            <a:r>
              <a:rPr lang="en-US" sz="1500" dirty="0">
                <a:solidFill>
                  <a:srgbClr val="2432B4"/>
                </a:solidFill>
                <a:latin typeface="Montserrat" pitchFamily="2" charset="77"/>
              </a:rPr>
              <a:t> some of them? Are there differences in your group? Are there points where you would potentially disagree or misunderstand each other? How could this be solved? (15 minutes)</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Prepare to share one or two of the aspects discussed in the group in the class (5 minutes presentation each group)</a:t>
            </a:r>
          </a:p>
          <a:p>
            <a:pPr marL="285750" lvl="0" indent="-285750" algn="l" rtl="0">
              <a:spcBef>
                <a:spcPts val="0"/>
              </a:spcBef>
              <a:spcAft>
                <a:spcPts val="0"/>
              </a:spcAft>
              <a:buFont typeface="Arial" panose="020B0604020202020204" pitchFamily="34" charset="0"/>
              <a:buChar char="•"/>
            </a:pPr>
            <a:r>
              <a:rPr lang="en-US" sz="1500" dirty="0">
                <a:solidFill>
                  <a:srgbClr val="2432B4"/>
                </a:solidFill>
                <a:latin typeface="Montserrat" pitchFamily="2" charset="77"/>
              </a:rPr>
              <a:t>Shared discussion in class</a:t>
            </a:r>
          </a:p>
        </p:txBody>
      </p:sp>
      <p:sp>
        <p:nvSpPr>
          <p:cNvPr id="2" name="Google Shape;56;p13">
            <a:extLst>
              <a:ext uri="{FF2B5EF4-FFF2-40B4-BE49-F238E27FC236}">
                <a16:creationId xmlns:a16="http://schemas.microsoft.com/office/drawing/2014/main" id="{E5E7C518-D8EF-1574-F316-20C271238BD6}"/>
              </a:ext>
            </a:extLst>
          </p:cNvPr>
          <p:cNvSpPr txBox="1"/>
          <p:nvPr/>
        </p:nvSpPr>
        <p:spPr>
          <a:xfrm>
            <a:off x="412699" y="167161"/>
            <a:ext cx="5673775"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a-DK" sz="2500" dirty="0">
                <a:solidFill>
                  <a:srgbClr val="2432B4"/>
                </a:solidFill>
                <a:latin typeface="Montserrat" pitchFamily="2" charset="77"/>
                <a:ea typeface="Roboto Thin"/>
                <a:cs typeface="Roboto Thin"/>
                <a:sym typeface="Roboto Thin"/>
              </a:rPr>
              <a:t>Short </a:t>
            </a:r>
            <a:r>
              <a:rPr lang="da-DK" sz="2500" dirty="0" err="1">
                <a:solidFill>
                  <a:srgbClr val="2432B4"/>
                </a:solidFill>
                <a:latin typeface="Montserrat" pitchFamily="2" charset="77"/>
                <a:ea typeface="Roboto Thin"/>
                <a:cs typeface="Roboto Thin"/>
                <a:sym typeface="Roboto Thin"/>
              </a:rPr>
              <a:t>group</a:t>
            </a:r>
            <a:r>
              <a:rPr lang="da-DK" sz="2500" dirty="0">
                <a:solidFill>
                  <a:srgbClr val="2432B4"/>
                </a:solidFill>
                <a:latin typeface="Montserrat" pitchFamily="2" charset="77"/>
                <a:ea typeface="Roboto Thin"/>
                <a:cs typeface="Roboto Thin"/>
                <a:sym typeface="Roboto Thin"/>
              </a:rPr>
              <a:t> </a:t>
            </a:r>
            <a:r>
              <a:rPr lang="da-DK" sz="2500" dirty="0" err="1">
                <a:solidFill>
                  <a:srgbClr val="2432B4"/>
                </a:solidFill>
                <a:latin typeface="Montserrat" pitchFamily="2" charset="77"/>
                <a:ea typeface="Roboto Thin"/>
                <a:cs typeface="Roboto Thin"/>
                <a:sym typeface="Roboto Thin"/>
              </a:rPr>
              <a:t>work</a:t>
            </a:r>
            <a:r>
              <a:rPr lang="da-DK" sz="2500" dirty="0">
                <a:solidFill>
                  <a:srgbClr val="2432B4"/>
                </a:solidFill>
                <a:latin typeface="Montserrat" pitchFamily="2" charset="77"/>
                <a:ea typeface="Roboto Thin"/>
                <a:cs typeface="Roboto Thin"/>
                <a:sym typeface="Roboto Thin"/>
              </a:rPr>
              <a:t> #1</a:t>
            </a:r>
            <a:endParaRPr sz="26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3261020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4277610-BC38-B851-B0F4-3FEEC577CF10}"/>
            </a:ext>
          </a:extLst>
        </p:cNvPr>
        <p:cNvGrpSpPr/>
        <p:nvPr/>
      </p:nvGrpSpPr>
      <p:grpSpPr>
        <a:xfrm>
          <a:off x="0" y="0"/>
          <a:ext cx="0" cy="0"/>
          <a:chOff x="0" y="0"/>
          <a:chExt cx="0" cy="0"/>
        </a:xfrm>
      </p:grpSpPr>
      <p:pic>
        <p:nvPicPr>
          <p:cNvPr id="61" name="Google Shape;61;p14" title="Arena Guidebook_pp-main-02.png">
            <a:extLst>
              <a:ext uri="{FF2B5EF4-FFF2-40B4-BE49-F238E27FC236}">
                <a16:creationId xmlns:a16="http://schemas.microsoft.com/office/drawing/2014/main" id="{452E8FFB-F3A9-2123-3C2C-04954F87AC45}"/>
              </a:ext>
            </a:extLst>
          </p:cNvPr>
          <p:cNvPicPr preferRelativeResize="0"/>
          <p:nvPr/>
        </p:nvPicPr>
        <p:blipFill>
          <a:blip r:embed="rId3">
            <a:alphaModFix/>
          </a:blip>
          <a:stretch>
            <a:fillRect/>
          </a:stretch>
        </p:blipFill>
        <p:spPr>
          <a:xfrm>
            <a:off x="0" y="5"/>
            <a:ext cx="9144003" cy="5143496"/>
          </a:xfrm>
          <a:prstGeom prst="rect">
            <a:avLst/>
          </a:prstGeom>
          <a:noFill/>
          <a:ln>
            <a:noFill/>
          </a:ln>
        </p:spPr>
      </p:pic>
      <p:sp>
        <p:nvSpPr>
          <p:cNvPr id="62" name="Google Shape;62;p14">
            <a:extLst>
              <a:ext uri="{FF2B5EF4-FFF2-40B4-BE49-F238E27FC236}">
                <a16:creationId xmlns:a16="http://schemas.microsoft.com/office/drawing/2014/main" id="{57B2A74C-8AB6-D80D-9FBF-594805A6C1D8}"/>
              </a:ext>
            </a:extLst>
          </p:cNvPr>
          <p:cNvSpPr txBox="1"/>
          <p:nvPr/>
        </p:nvSpPr>
        <p:spPr>
          <a:xfrm>
            <a:off x="412700" y="1117275"/>
            <a:ext cx="6160200" cy="329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2432B4"/>
                </a:solidFill>
                <a:latin typeface="Montserrat" pitchFamily="2" charset="77"/>
              </a:rPr>
              <a:t>Conversation</a:t>
            </a:r>
          </a:p>
          <a:p>
            <a:pPr marL="0" lvl="0" indent="0" algn="l" rtl="0">
              <a:spcBef>
                <a:spcPts val="0"/>
              </a:spcBef>
              <a:spcAft>
                <a:spcPts val="0"/>
              </a:spcAft>
              <a:buNone/>
            </a:pPr>
            <a:r>
              <a:rPr lang="en-US" sz="1800" dirty="0">
                <a:solidFill>
                  <a:srgbClr val="2432B4"/>
                </a:solidFill>
                <a:latin typeface="Montserrat" pitchFamily="2" charset="77"/>
              </a:rPr>
              <a:t>Intellectual talks, discussions</a:t>
            </a:r>
          </a:p>
          <a:p>
            <a:pPr marL="0" lvl="0" indent="0" algn="l" rtl="0">
              <a:spcBef>
                <a:spcPts val="0"/>
              </a:spcBef>
              <a:spcAft>
                <a:spcPts val="0"/>
              </a:spcAft>
              <a:buNone/>
            </a:pPr>
            <a:r>
              <a:rPr lang="en-US" sz="1800" dirty="0">
                <a:solidFill>
                  <a:srgbClr val="2432B4"/>
                </a:solidFill>
                <a:latin typeface="Montserrat" pitchFamily="2" charset="77"/>
              </a:rPr>
              <a:t>Small talk</a:t>
            </a:r>
          </a:p>
          <a:p>
            <a:pPr marL="0" lvl="0" indent="0" algn="l" rtl="0">
              <a:spcBef>
                <a:spcPts val="0"/>
              </a:spcBef>
              <a:spcAft>
                <a:spcPts val="0"/>
              </a:spcAft>
              <a:buNone/>
            </a:pPr>
            <a:r>
              <a:rPr lang="en-US" sz="1800" dirty="0">
                <a:solidFill>
                  <a:srgbClr val="2432B4"/>
                </a:solidFill>
                <a:latin typeface="Montserrat" pitchFamily="2" charset="77"/>
              </a:rPr>
              <a:t>Negotiation</a:t>
            </a:r>
          </a:p>
          <a:p>
            <a:pPr marL="0" lvl="0" indent="0" algn="l" rtl="0">
              <a:spcBef>
                <a:spcPts val="0"/>
              </a:spcBef>
              <a:spcAft>
                <a:spcPts val="0"/>
              </a:spcAft>
              <a:buNone/>
            </a:pPr>
            <a:r>
              <a:rPr lang="en-US" sz="1800" dirty="0">
                <a:solidFill>
                  <a:srgbClr val="2432B4"/>
                </a:solidFill>
                <a:latin typeface="Montserrat" pitchFamily="2" charset="77"/>
              </a:rPr>
              <a:t>Interview</a:t>
            </a:r>
          </a:p>
          <a:p>
            <a:pPr marL="0" lvl="0" indent="0" algn="l" rtl="0">
              <a:spcBef>
                <a:spcPts val="0"/>
              </a:spcBef>
              <a:spcAft>
                <a:spcPts val="0"/>
              </a:spcAft>
              <a:buNone/>
            </a:pPr>
            <a:r>
              <a:rPr lang="en-US" sz="1800" dirty="0">
                <a:solidFill>
                  <a:srgbClr val="2432B4"/>
                </a:solidFill>
                <a:latin typeface="Montserrat" pitchFamily="2" charset="77"/>
              </a:rPr>
              <a:t>Verbal fight…</a:t>
            </a:r>
          </a:p>
        </p:txBody>
      </p:sp>
      <p:sp>
        <p:nvSpPr>
          <p:cNvPr id="2" name="Google Shape;56;p13">
            <a:extLst>
              <a:ext uri="{FF2B5EF4-FFF2-40B4-BE49-F238E27FC236}">
                <a16:creationId xmlns:a16="http://schemas.microsoft.com/office/drawing/2014/main" id="{07314428-0711-2268-E353-E65A4FC1405A}"/>
              </a:ext>
            </a:extLst>
          </p:cNvPr>
          <p:cNvSpPr txBox="1"/>
          <p:nvPr/>
        </p:nvSpPr>
        <p:spPr>
          <a:xfrm>
            <a:off x="412699" y="167161"/>
            <a:ext cx="6727241" cy="5674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500" dirty="0">
                <a:solidFill>
                  <a:srgbClr val="2432B4"/>
                </a:solidFill>
                <a:latin typeface="Montserrat" pitchFamily="2" charset="77"/>
                <a:ea typeface="Roboto Thin"/>
                <a:cs typeface="Roboto Thin"/>
                <a:sym typeface="Roboto Thin"/>
              </a:rPr>
              <a:t>How do we actually communicate?</a:t>
            </a:r>
            <a:endParaRPr sz="2600" dirty="0">
              <a:solidFill>
                <a:srgbClr val="2432B4"/>
              </a:solidFill>
              <a:latin typeface="Montserrat" pitchFamily="2" charset="77"/>
              <a:ea typeface="Roboto Thin"/>
              <a:cs typeface="Roboto Thin"/>
              <a:sym typeface="Roboto Thin"/>
            </a:endParaRPr>
          </a:p>
        </p:txBody>
      </p:sp>
    </p:spTree>
    <p:extLst>
      <p:ext uri="{BB962C8B-B14F-4D97-AF65-F5344CB8AC3E}">
        <p14:creationId xmlns:p14="http://schemas.microsoft.com/office/powerpoint/2010/main" val="234590424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2878</TotalTime>
  <Words>1150</Words>
  <Application>Microsoft Office PowerPoint</Application>
  <PresentationFormat>Skærmshow (16:9)</PresentationFormat>
  <Paragraphs>137</Paragraphs>
  <Slides>20</Slides>
  <Notes>19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20</vt:i4>
      </vt:variant>
    </vt:vector>
  </HeadingPairs>
  <TitlesOfParts>
    <vt:vector size="25" baseType="lpstr">
      <vt:lpstr>Montserrat Thin</vt:lpstr>
      <vt:lpstr>Arial</vt:lpstr>
      <vt:lpstr>Montserrat</vt:lpstr>
      <vt:lpstr>Montserrat SemiBold</vt:lpstr>
      <vt:lpstr>Simple Light</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Brigitte Alfter</dc:creator>
  <cp:lastModifiedBy>Brigitte Alfter</cp:lastModifiedBy>
  <cp:revision>5</cp:revision>
  <dcterms:modified xsi:type="dcterms:W3CDTF">2025-04-04T10:28:05Z</dcterms:modified>
</cp:coreProperties>
</file>