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82" r:id="rId4"/>
    <p:sldId id="265" r:id="rId5"/>
    <p:sldId id="266" r:id="rId6"/>
    <p:sldId id="262" r:id="rId7"/>
    <p:sldId id="267" r:id="rId8"/>
    <p:sldId id="268" r:id="rId9"/>
    <p:sldId id="271" r:id="rId10"/>
    <p:sldId id="272" r:id="rId11"/>
    <p:sldId id="273" r:id="rId12"/>
    <p:sldId id="269" r:id="rId13"/>
    <p:sldId id="274" r:id="rId14"/>
    <p:sldId id="275" r:id="rId15"/>
    <p:sldId id="283" r:id="rId16"/>
    <p:sldId id="276" r:id="rId17"/>
    <p:sldId id="285" r:id="rId18"/>
    <p:sldId id="286" r:id="rId19"/>
    <p:sldId id="278" r:id="rId20"/>
    <p:sldId id="279" r:id="rId21"/>
    <p:sldId id="284" r:id="rId22"/>
    <p:sldId id="287" r:id="rId23"/>
    <p:sldId id="258" r:id="rId24"/>
    <p:sldId id="264" r:id="rId25"/>
  </p:sldIdLst>
  <p:sldSz cx="9144000" cy="5143500" type="screen16x9"/>
  <p:notesSz cx="6858000" cy="9144000"/>
  <p:embeddedFontLst>
    <p:embeddedFont>
      <p:font typeface="Montserrat" panose="00000500000000000000" pitchFamily="2" charset="0"/>
      <p:regular r:id="rId27"/>
      <p:bold r:id="rId28"/>
      <p:italic r:id="rId29"/>
      <p:boldItalic r:id="rId30"/>
    </p:embeddedFont>
    <p:embeddedFont>
      <p:font typeface="Montserrat SemiBold" panose="00000700000000000000" pitchFamily="2" charset="0"/>
      <p:regular r:id="rId31"/>
      <p:bold r:id="rId32"/>
      <p:italic r:id="rId33"/>
      <p:boldItalic r:id="rId34"/>
    </p:embeddedFont>
    <p:embeddedFont>
      <p:font typeface="Montserrat Thin" panose="000003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B4"/>
    <a:srgbClr val="C9E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888" autoAdjust="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BB11741-4FE2-0FBA-FDA9-31B0C011C1D2}"/>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3523CC9E-AF30-7BF9-4594-3F0974D2E4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DC90CDEB-BD5E-3C42-5716-3B17D8A6FD0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736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7AA1213-D25C-450D-0C68-57B1DBF0BBDE}"/>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7BAE8E21-56FA-FB80-E607-3C85651454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D561CAF4-1F96-BD4F-2A19-ED29D900D6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t>In the research </a:t>
            </a:r>
            <a:r>
              <a:rPr lang="da-DK" dirty="0" err="1"/>
              <a:t>phase</a:t>
            </a:r>
            <a:r>
              <a:rPr lang="da-DK" dirty="0"/>
              <a:t>, team </a:t>
            </a:r>
            <a:r>
              <a:rPr lang="da-DK" dirty="0" err="1"/>
              <a:t>members</a:t>
            </a:r>
            <a:r>
              <a:rPr lang="da-DK" dirty="0"/>
              <a:t> </a:t>
            </a:r>
            <a:r>
              <a:rPr lang="da-DK" dirty="0" err="1"/>
              <a:t>can</a:t>
            </a:r>
            <a:r>
              <a:rPr lang="da-DK" dirty="0"/>
              <a:t> supplement </a:t>
            </a:r>
            <a:r>
              <a:rPr lang="da-DK" dirty="0" err="1"/>
              <a:t>each</a:t>
            </a:r>
            <a:r>
              <a:rPr lang="da-DK" dirty="0"/>
              <a:t> </a:t>
            </a:r>
            <a:r>
              <a:rPr lang="da-DK" dirty="0" err="1"/>
              <a:t>others</a:t>
            </a:r>
            <a:r>
              <a:rPr lang="da-DK" dirty="0"/>
              <a:t> </a:t>
            </a:r>
            <a:r>
              <a:rPr lang="da-DK" dirty="0" err="1"/>
              <a:t>thanks</a:t>
            </a:r>
            <a:r>
              <a:rPr lang="da-DK" dirty="0"/>
              <a:t> to </a:t>
            </a:r>
            <a:r>
              <a:rPr lang="da-DK" dirty="0" err="1"/>
              <a:t>different</a:t>
            </a:r>
            <a:r>
              <a:rPr lang="da-DK" dirty="0"/>
              <a:t> </a:t>
            </a:r>
            <a:r>
              <a:rPr lang="da-DK" dirty="0" err="1"/>
              <a:t>competences</a:t>
            </a:r>
            <a:r>
              <a:rPr lang="da-DK" dirty="0"/>
              <a:t>, national traditions, </a:t>
            </a:r>
            <a:r>
              <a:rPr lang="da-DK" dirty="0" err="1"/>
              <a:t>access</a:t>
            </a:r>
            <a:r>
              <a:rPr lang="da-DK" dirty="0"/>
              <a:t> to information and </a:t>
            </a:r>
            <a:r>
              <a:rPr lang="da-DK" dirty="0" err="1"/>
              <a:t>sources</a:t>
            </a:r>
            <a:r>
              <a:rPr lang="da-DK" dirty="0"/>
              <a:t> etc. </a:t>
            </a:r>
          </a:p>
          <a:p>
            <a:pPr marL="0" lvl="0" indent="0" algn="l" rtl="0">
              <a:spcBef>
                <a:spcPts val="0"/>
              </a:spcBef>
              <a:spcAft>
                <a:spcPts val="0"/>
              </a:spcAft>
              <a:buNone/>
            </a:pPr>
            <a:r>
              <a:rPr lang="da-DK" dirty="0" err="1"/>
              <a:t>Contextualisation</a:t>
            </a:r>
            <a:r>
              <a:rPr lang="da-DK" dirty="0"/>
              <a:t> is </a:t>
            </a:r>
            <a:r>
              <a:rPr lang="da-DK" dirty="0" err="1"/>
              <a:t>crucial</a:t>
            </a:r>
            <a:r>
              <a:rPr lang="da-DK" dirty="0"/>
              <a:t>, so all </a:t>
            </a:r>
            <a:r>
              <a:rPr lang="da-DK" dirty="0" err="1"/>
              <a:t>can</a:t>
            </a:r>
            <a:r>
              <a:rPr lang="da-DK" dirty="0"/>
              <a:t> </a:t>
            </a:r>
            <a:r>
              <a:rPr lang="da-DK" dirty="0" err="1"/>
              <a:t>learn</a:t>
            </a:r>
            <a:r>
              <a:rPr lang="da-DK" dirty="0"/>
              <a:t> from the </a:t>
            </a:r>
            <a:r>
              <a:rPr lang="da-DK" dirty="0" err="1"/>
              <a:t>others</a:t>
            </a:r>
            <a:r>
              <a:rPr lang="da-DK" dirty="0"/>
              <a:t>. </a:t>
            </a:r>
          </a:p>
          <a:p>
            <a:pPr marL="0" lvl="0" indent="0" algn="l" rtl="0">
              <a:spcBef>
                <a:spcPts val="0"/>
              </a:spcBef>
              <a:spcAft>
                <a:spcPts val="0"/>
              </a:spcAft>
              <a:buNone/>
            </a:pPr>
            <a:br>
              <a:rPr lang="da-DK" dirty="0"/>
            </a:br>
            <a:r>
              <a:rPr lang="da-DK" dirty="0"/>
              <a:t>Challenges to </a:t>
            </a:r>
            <a:r>
              <a:rPr lang="da-DK" dirty="0" err="1"/>
              <a:t>consider</a:t>
            </a:r>
            <a:r>
              <a:rPr lang="da-DK" dirty="0"/>
              <a:t> </a:t>
            </a:r>
            <a:r>
              <a:rPr lang="da-DK" dirty="0" err="1"/>
              <a:t>are</a:t>
            </a:r>
            <a:r>
              <a:rPr lang="da-DK" dirty="0"/>
              <a:t> in the differences and </a:t>
            </a:r>
            <a:r>
              <a:rPr lang="da-DK" dirty="0" err="1"/>
              <a:t>work</a:t>
            </a:r>
            <a:r>
              <a:rPr lang="da-DK" dirty="0"/>
              <a:t> load:</a:t>
            </a:r>
          </a:p>
          <a:p>
            <a:pPr marL="0" lvl="0" indent="0" algn="l" rtl="0">
              <a:spcBef>
                <a:spcPts val="0"/>
              </a:spcBef>
              <a:spcAft>
                <a:spcPts val="0"/>
              </a:spcAft>
              <a:buNone/>
            </a:pPr>
            <a:r>
              <a:rPr lang="da-DK" dirty="0" err="1"/>
              <a:t>There</a:t>
            </a:r>
            <a:r>
              <a:rPr lang="da-DK" dirty="0"/>
              <a:t> </a:t>
            </a:r>
            <a:r>
              <a:rPr lang="da-DK" dirty="0" err="1"/>
              <a:t>may</a:t>
            </a:r>
            <a:r>
              <a:rPr lang="da-DK" dirty="0"/>
              <a:t> </a:t>
            </a:r>
            <a:r>
              <a:rPr lang="da-DK" dirty="0" err="1"/>
              <a:t>be</a:t>
            </a:r>
            <a:r>
              <a:rPr lang="da-DK" dirty="0"/>
              <a:t> </a:t>
            </a:r>
            <a:r>
              <a:rPr lang="da-DK" dirty="0" err="1"/>
              <a:t>different</a:t>
            </a:r>
            <a:r>
              <a:rPr lang="da-DK" dirty="0"/>
              <a:t> </a:t>
            </a:r>
            <a:r>
              <a:rPr lang="da-DK" dirty="0" err="1"/>
              <a:t>work</a:t>
            </a:r>
            <a:r>
              <a:rPr lang="da-DK" dirty="0"/>
              <a:t> </a:t>
            </a:r>
            <a:r>
              <a:rPr lang="da-DK" dirty="0" err="1"/>
              <a:t>rhythms</a:t>
            </a:r>
            <a:r>
              <a:rPr lang="da-DK" dirty="0"/>
              <a:t> at the </a:t>
            </a:r>
            <a:r>
              <a:rPr lang="da-DK" dirty="0" err="1"/>
              <a:t>various</a:t>
            </a:r>
            <a:r>
              <a:rPr lang="da-DK" dirty="0"/>
              <a:t> media partners</a:t>
            </a:r>
          </a:p>
          <a:p>
            <a:pPr marL="0" lvl="0" indent="0" algn="l" rtl="0">
              <a:spcBef>
                <a:spcPts val="0"/>
              </a:spcBef>
              <a:spcAft>
                <a:spcPts val="0"/>
              </a:spcAft>
              <a:buNone/>
            </a:pPr>
            <a:r>
              <a:rPr lang="da-DK" dirty="0"/>
              <a:t>Work load of team </a:t>
            </a:r>
            <a:r>
              <a:rPr lang="da-DK" dirty="0" err="1"/>
              <a:t>members</a:t>
            </a:r>
            <a:r>
              <a:rPr lang="da-DK" dirty="0"/>
              <a:t> </a:t>
            </a:r>
            <a:r>
              <a:rPr lang="da-DK" dirty="0" err="1"/>
              <a:t>may</a:t>
            </a:r>
            <a:r>
              <a:rPr lang="da-DK" dirty="0"/>
              <a:t> </a:t>
            </a:r>
            <a:r>
              <a:rPr lang="da-DK" dirty="0" err="1"/>
              <a:t>be</a:t>
            </a:r>
            <a:r>
              <a:rPr lang="da-DK" dirty="0"/>
              <a:t> </a:t>
            </a:r>
            <a:r>
              <a:rPr lang="da-DK" dirty="0" err="1"/>
              <a:t>different</a:t>
            </a:r>
            <a:r>
              <a:rPr lang="da-DK" dirty="0"/>
              <a:t> and </a:t>
            </a:r>
            <a:r>
              <a:rPr lang="da-DK" dirty="0" err="1"/>
              <a:t>vary</a:t>
            </a:r>
            <a:r>
              <a:rPr lang="da-DK" dirty="0"/>
              <a:t> over time</a:t>
            </a:r>
          </a:p>
          <a:p>
            <a:pPr marL="0" lvl="0" indent="0" algn="l" rtl="0">
              <a:spcBef>
                <a:spcPts val="0"/>
              </a:spcBef>
              <a:spcAft>
                <a:spcPts val="0"/>
              </a:spcAft>
              <a:buNone/>
            </a:pPr>
            <a:r>
              <a:rPr lang="da-DK" dirty="0"/>
              <a:t>National / </a:t>
            </a:r>
            <a:r>
              <a:rPr lang="da-DK" dirty="0" err="1"/>
              <a:t>publication</a:t>
            </a:r>
            <a:r>
              <a:rPr lang="da-DK" dirty="0"/>
              <a:t> </a:t>
            </a:r>
            <a:r>
              <a:rPr lang="da-DK" dirty="0" err="1"/>
              <a:t>contexts</a:t>
            </a:r>
            <a:r>
              <a:rPr lang="da-DK" dirty="0"/>
              <a:t> </a:t>
            </a:r>
            <a:r>
              <a:rPr lang="da-DK" dirty="0" err="1"/>
              <a:t>may</a:t>
            </a:r>
            <a:r>
              <a:rPr lang="da-DK" dirty="0"/>
              <a:t> </a:t>
            </a:r>
            <a:r>
              <a:rPr lang="da-DK" dirty="0" err="1"/>
              <a:t>be</a:t>
            </a:r>
            <a:r>
              <a:rPr lang="da-DK" dirty="0"/>
              <a:t> </a:t>
            </a:r>
            <a:r>
              <a:rPr lang="da-DK" dirty="0" err="1"/>
              <a:t>different</a:t>
            </a:r>
            <a:endParaRPr dirty="0"/>
          </a:p>
        </p:txBody>
      </p:sp>
    </p:spTree>
    <p:extLst>
      <p:ext uri="{BB962C8B-B14F-4D97-AF65-F5344CB8AC3E}">
        <p14:creationId xmlns:p14="http://schemas.microsoft.com/office/powerpoint/2010/main" val="322050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C32BEC8-9474-DC9C-E07B-EC6FCD8EC233}"/>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CF3F6BEF-6DAF-2FD8-35AC-664A075F60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B4BC80BA-999C-70ED-869B-4F693F192D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113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BA04656-80BE-EB33-9FF9-FB43B42B2888}"/>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94A6DE6C-446B-7837-6744-DA2BE39A75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303EED5C-7173-4F42-DAB4-BCFFCC244D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415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18403D8-424F-D317-2426-AD9E4825ED26}"/>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C10523F8-792D-BCAB-6AE8-AFAD62DE00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D380B636-9F3C-8708-A1F3-AB88B38C8A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t>For the </a:t>
            </a:r>
            <a:r>
              <a:rPr lang="da-DK" dirty="0" err="1"/>
              <a:t>early</a:t>
            </a:r>
            <a:r>
              <a:rPr lang="da-DK" dirty="0"/>
              <a:t> stages of </a:t>
            </a:r>
            <a:r>
              <a:rPr lang="da-DK" dirty="0" err="1"/>
              <a:t>investigative</a:t>
            </a:r>
            <a:r>
              <a:rPr lang="da-DK" dirty="0"/>
              <a:t> </a:t>
            </a:r>
            <a:r>
              <a:rPr lang="da-DK" dirty="0" err="1"/>
              <a:t>journalism</a:t>
            </a:r>
            <a:r>
              <a:rPr lang="da-DK" dirty="0"/>
              <a:t> in the US, </a:t>
            </a:r>
            <a:r>
              <a:rPr lang="da-DK" dirty="0" err="1"/>
              <a:t>biographies</a:t>
            </a:r>
            <a:r>
              <a:rPr lang="da-DK" dirty="0"/>
              <a:t> of Nelly Bly, Julius </a:t>
            </a:r>
            <a:r>
              <a:rPr lang="da-DK" dirty="0" err="1"/>
              <a:t>Chambers</a:t>
            </a:r>
            <a:r>
              <a:rPr lang="da-DK" dirty="0"/>
              <a:t> – </a:t>
            </a:r>
            <a:r>
              <a:rPr lang="da-DK" dirty="0" err="1"/>
              <a:t>conditions</a:t>
            </a:r>
            <a:r>
              <a:rPr lang="da-DK" dirty="0"/>
              <a:t> for </a:t>
            </a:r>
            <a:r>
              <a:rPr lang="da-DK" dirty="0" err="1"/>
              <a:t>people</a:t>
            </a:r>
            <a:r>
              <a:rPr lang="da-DK" dirty="0"/>
              <a:t> in mental hospitals, </a:t>
            </a:r>
            <a:r>
              <a:rPr lang="da-DK" dirty="0" err="1"/>
              <a:t>Upton</a:t>
            </a:r>
            <a:r>
              <a:rPr lang="da-DK" dirty="0"/>
              <a:t> Sinclair on </a:t>
            </a:r>
            <a:r>
              <a:rPr lang="da-DK" dirty="0" err="1"/>
              <a:t>labour</a:t>
            </a:r>
            <a:r>
              <a:rPr lang="da-DK" dirty="0"/>
              <a:t> </a:t>
            </a:r>
            <a:r>
              <a:rPr lang="da-DK" dirty="0" err="1"/>
              <a:t>conditions</a:t>
            </a:r>
            <a:r>
              <a:rPr lang="da-DK" dirty="0"/>
              <a:t> in </a:t>
            </a:r>
            <a:r>
              <a:rPr lang="da-DK" dirty="0" err="1"/>
              <a:t>abbatoirs</a:t>
            </a:r>
            <a:r>
              <a:rPr lang="da-DK" dirty="0"/>
              <a:t> – </a:t>
            </a:r>
            <a:r>
              <a:rPr lang="da-DK" dirty="0" err="1"/>
              <a:t>may</a:t>
            </a:r>
            <a:r>
              <a:rPr lang="da-DK" dirty="0"/>
              <a:t> </a:t>
            </a:r>
            <a:r>
              <a:rPr lang="da-DK" dirty="0" err="1"/>
              <a:t>be</a:t>
            </a:r>
            <a:r>
              <a:rPr lang="da-DK" dirty="0"/>
              <a:t> of </a:t>
            </a:r>
            <a:r>
              <a:rPr lang="da-DK" dirty="0" err="1"/>
              <a:t>interest</a:t>
            </a:r>
            <a:r>
              <a:rPr lang="da-DK" dirty="0"/>
              <a:t> for illustration</a:t>
            </a:r>
          </a:p>
          <a:p>
            <a:pPr marL="0" lvl="0" indent="0" algn="l" rtl="0">
              <a:spcBef>
                <a:spcPts val="0"/>
              </a:spcBef>
              <a:spcAft>
                <a:spcPts val="0"/>
              </a:spcAft>
              <a:buNone/>
            </a:pPr>
            <a:r>
              <a:rPr lang="da-DK" dirty="0"/>
              <a:t>For the </a:t>
            </a:r>
            <a:r>
              <a:rPr lang="da-DK" dirty="0" err="1"/>
              <a:t>early</a:t>
            </a:r>
            <a:r>
              <a:rPr lang="da-DK" dirty="0"/>
              <a:t> stages of </a:t>
            </a:r>
            <a:r>
              <a:rPr lang="da-DK" dirty="0" err="1"/>
              <a:t>collaborations</a:t>
            </a:r>
            <a:r>
              <a:rPr lang="da-DK" dirty="0"/>
              <a:t>, the Arizona Project </a:t>
            </a:r>
            <a:r>
              <a:rPr lang="da-DK" dirty="0" err="1"/>
              <a:t>may</a:t>
            </a:r>
            <a:r>
              <a:rPr lang="da-DK" dirty="0"/>
              <a:t> </a:t>
            </a:r>
            <a:r>
              <a:rPr lang="da-DK" dirty="0" err="1"/>
              <a:t>be</a:t>
            </a:r>
            <a:r>
              <a:rPr lang="da-DK" dirty="0"/>
              <a:t> of </a:t>
            </a:r>
            <a:r>
              <a:rPr lang="da-DK" dirty="0" err="1"/>
              <a:t>interest</a:t>
            </a:r>
            <a:r>
              <a:rPr lang="da-DK" dirty="0"/>
              <a:t> for illustration</a:t>
            </a:r>
          </a:p>
          <a:p>
            <a:pPr marL="0" lvl="0" indent="0" algn="l" rtl="0">
              <a:spcBef>
                <a:spcPts val="0"/>
              </a:spcBef>
              <a:spcAft>
                <a:spcPts val="0"/>
              </a:spcAft>
              <a:buNone/>
            </a:pPr>
            <a:r>
              <a:rPr lang="da-DK" dirty="0"/>
              <a:t>For the </a:t>
            </a:r>
            <a:r>
              <a:rPr lang="da-DK" dirty="0" err="1"/>
              <a:t>first</a:t>
            </a:r>
            <a:r>
              <a:rPr lang="da-DK" dirty="0"/>
              <a:t> cross-border </a:t>
            </a:r>
            <a:r>
              <a:rPr lang="da-DK" dirty="0" err="1"/>
              <a:t>collaborations</a:t>
            </a:r>
            <a:r>
              <a:rPr lang="da-DK" dirty="0"/>
              <a:t>, the </a:t>
            </a:r>
            <a:r>
              <a:rPr lang="da-DK" dirty="0" err="1"/>
              <a:t>ICIJ’s</a:t>
            </a:r>
            <a:r>
              <a:rPr lang="da-DK" dirty="0"/>
              <a:t> 2000 </a:t>
            </a:r>
            <a:r>
              <a:rPr lang="da-DK" dirty="0" err="1"/>
              <a:t>publication</a:t>
            </a:r>
            <a:r>
              <a:rPr lang="da-DK" dirty="0"/>
              <a:t> on </a:t>
            </a:r>
            <a:r>
              <a:rPr lang="da-DK" dirty="0" err="1"/>
              <a:t>tobacco</a:t>
            </a:r>
            <a:r>
              <a:rPr lang="da-DK" dirty="0"/>
              <a:t> </a:t>
            </a:r>
            <a:r>
              <a:rPr lang="da-DK" dirty="0" err="1"/>
              <a:t>smuggling</a:t>
            </a:r>
            <a:r>
              <a:rPr lang="da-DK" dirty="0"/>
              <a:t> is an </a:t>
            </a:r>
            <a:r>
              <a:rPr lang="da-DK" dirty="0" err="1"/>
              <a:t>interesting</a:t>
            </a:r>
            <a:r>
              <a:rPr lang="da-DK" dirty="0"/>
              <a:t> </a:t>
            </a:r>
            <a:r>
              <a:rPr lang="da-DK" dirty="0" err="1"/>
              <a:t>example</a:t>
            </a:r>
            <a:r>
              <a:rPr lang="da-DK" dirty="0"/>
              <a:t> https://www.icij.org/investigations/big-tobacco-smuggling/ (global </a:t>
            </a:r>
            <a:r>
              <a:rPr lang="da-DK" dirty="0" err="1"/>
              <a:t>level</a:t>
            </a:r>
            <a:r>
              <a:rPr lang="da-DK" dirty="0"/>
              <a:t>), the Farmsubsidy.org </a:t>
            </a:r>
            <a:r>
              <a:rPr lang="da-DK" dirty="0" err="1"/>
              <a:t>project</a:t>
            </a:r>
            <a:r>
              <a:rPr lang="da-DK" dirty="0"/>
              <a:t> is an </a:t>
            </a:r>
            <a:r>
              <a:rPr lang="da-DK" dirty="0" err="1"/>
              <a:t>interesting</a:t>
            </a:r>
            <a:r>
              <a:rPr lang="da-DK" dirty="0"/>
              <a:t> </a:t>
            </a:r>
            <a:r>
              <a:rPr lang="da-DK" dirty="0" err="1"/>
              <a:t>example</a:t>
            </a:r>
            <a:r>
              <a:rPr lang="da-DK" dirty="0"/>
              <a:t> https://web.archive.org/web/20200713200726/https://farmsubsidy.org/about/ and https://web.archive.org/web/20170924210633/http://farmsubsidy.openspending.org/news/media/  (European </a:t>
            </a:r>
            <a:r>
              <a:rPr lang="da-DK" dirty="0" err="1"/>
              <a:t>level</a:t>
            </a:r>
            <a:r>
              <a:rPr lang="da-DK" dirty="0"/>
              <a:t>)</a:t>
            </a:r>
            <a:endParaRPr dirty="0"/>
          </a:p>
        </p:txBody>
      </p:sp>
    </p:spTree>
    <p:extLst>
      <p:ext uri="{BB962C8B-B14F-4D97-AF65-F5344CB8AC3E}">
        <p14:creationId xmlns:p14="http://schemas.microsoft.com/office/powerpoint/2010/main" val="54013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9EFB4F2-D01D-B609-2E91-889E8FF1075D}"/>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501717B7-DC4B-84A6-4D77-E239724BC8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8D97B37B-7285-5BD3-70A8-2A26D43576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01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C69A7FA-822F-14C4-1962-78BEE321128D}"/>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BAE4693F-C7DE-374C-421B-F3C8794ADF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5851FE58-DA61-A064-FC1E-61A0F5D1A6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2198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76B945B-C474-E7B5-A87F-56C60DEEE587}"/>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41A586BB-873A-59D2-3ED2-623814EEB3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7ABEA117-B378-8F74-4E8E-73D939B1C1E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706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915D423-0A94-739D-7EB9-1F941B154B2E}"/>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7533516F-4DD3-1D80-FFBB-CB47F50BB6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20487257-08F5-0FAE-8914-3531E27577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3739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4D3252E-1A72-04EB-059D-B49A1BD08AAF}"/>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C07B7681-80B0-C725-D374-441FD6081C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F7DCE2AC-67DF-86B7-83B4-14FD6B7203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788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46c55459d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46c55459d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46c55459d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B4BE792-B38D-AA0D-05BA-FB5EF5328E80}"/>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FB34D920-DF7D-A48B-7CFD-C7A45B7E23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F981226A-BEAD-7DFD-E919-4595695CB2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t>For </a:t>
            </a:r>
            <a:r>
              <a:rPr lang="da-DK" dirty="0" err="1"/>
              <a:t>addressing</a:t>
            </a:r>
            <a:r>
              <a:rPr lang="da-DK" dirty="0"/>
              <a:t> the purpose </a:t>
            </a:r>
            <a:r>
              <a:rPr lang="da-DK" dirty="0" err="1"/>
              <a:t>question</a:t>
            </a:r>
            <a:r>
              <a:rPr lang="da-DK" dirty="0"/>
              <a:t> it is </a:t>
            </a:r>
            <a:r>
              <a:rPr lang="da-DK" dirty="0" err="1"/>
              <a:t>recommended</a:t>
            </a:r>
            <a:r>
              <a:rPr lang="da-DK" dirty="0"/>
              <a:t> to find </a:t>
            </a:r>
            <a:r>
              <a:rPr lang="da-DK" dirty="0" err="1"/>
              <a:t>examples</a:t>
            </a:r>
            <a:r>
              <a:rPr lang="da-DK" dirty="0"/>
              <a:t> from </a:t>
            </a:r>
            <a:r>
              <a:rPr lang="da-DK" dirty="0" err="1"/>
              <a:t>own</a:t>
            </a:r>
            <a:r>
              <a:rPr lang="da-DK" dirty="0"/>
              <a:t>, in-</a:t>
            </a:r>
            <a:r>
              <a:rPr lang="da-DK" dirty="0" err="1"/>
              <a:t>depht</a:t>
            </a:r>
            <a:r>
              <a:rPr lang="da-DK" dirty="0"/>
              <a:t> </a:t>
            </a:r>
            <a:r>
              <a:rPr lang="da-DK" dirty="0" err="1"/>
              <a:t>known</a:t>
            </a:r>
            <a:r>
              <a:rPr lang="da-DK" dirty="0"/>
              <a:t> or recent cross-border </a:t>
            </a:r>
            <a:r>
              <a:rPr lang="da-DK" dirty="0" err="1"/>
              <a:t>investigations</a:t>
            </a:r>
            <a:r>
              <a:rPr lang="da-DK" dirty="0"/>
              <a:t> to </a:t>
            </a:r>
            <a:r>
              <a:rPr lang="da-DK" dirty="0" err="1"/>
              <a:t>illustrate</a:t>
            </a:r>
            <a:r>
              <a:rPr lang="da-DK" dirty="0"/>
              <a:t>. </a:t>
            </a:r>
            <a:endParaRPr dirty="0"/>
          </a:p>
        </p:txBody>
      </p:sp>
    </p:spTree>
    <p:extLst>
      <p:ext uri="{BB962C8B-B14F-4D97-AF65-F5344CB8AC3E}">
        <p14:creationId xmlns:p14="http://schemas.microsoft.com/office/powerpoint/2010/main" val="59261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D4C9D53-127B-9D58-DD65-0AF0B692BBE3}"/>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0619C4DB-A1D3-65E2-FAF3-2715E6F3C3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529790CA-FC49-BF6E-DBC5-351F981582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861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1FB1E35-4495-08CD-53BB-0E0217F97B80}"/>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9A9535A5-B6DE-1DC9-3E50-10EA07F24A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E69F79F0-353A-F816-C633-5045A3224F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436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0241B25-190D-47B6-210B-55C7D5E1780C}"/>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028CA2A9-BF8A-5055-20B3-574E718189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3ADB4FE0-557A-78FC-2EE0-9AA43430A3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982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1871020-5ED8-7850-A3E6-3542AE6890CC}"/>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6ADA3F9B-67AD-E467-A8B7-CE9F7A56B9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6C6E3E49-FFB9-B20F-8CCA-64F5B3CB51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272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B04CA3F-1AB2-3BC7-1CC0-858875F52582}"/>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6F6B34BD-A387-339F-9A8C-889E1AC963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5C71852B-36E2-3178-FED2-39F02523FA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608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5149FB5-76FA-DD3E-A2B8-97432D37C8A9}"/>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A0078520-9B59-FD7F-D57E-600E0DC7770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F894CA67-D2B2-1661-C754-4674330F14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a:t>A </a:t>
            </a:r>
            <a:r>
              <a:rPr lang="da-DK" dirty="0" err="1"/>
              <a:t>method</a:t>
            </a:r>
            <a:r>
              <a:rPr lang="da-DK" dirty="0"/>
              <a:t> like </a:t>
            </a:r>
            <a:r>
              <a:rPr lang="da-DK" dirty="0" err="1"/>
              <a:t>others</a:t>
            </a:r>
            <a:r>
              <a:rPr lang="da-DK" dirty="0"/>
              <a:t>, </a:t>
            </a:r>
            <a:r>
              <a:rPr lang="da-DK" dirty="0" err="1"/>
              <a:t>only</a:t>
            </a:r>
            <a:r>
              <a:rPr lang="da-DK" dirty="0"/>
              <a:t> to </a:t>
            </a:r>
            <a:r>
              <a:rPr lang="da-DK" dirty="0" err="1"/>
              <a:t>applied</a:t>
            </a:r>
            <a:r>
              <a:rPr lang="da-DK" dirty="0"/>
              <a:t> </a:t>
            </a:r>
            <a:r>
              <a:rPr lang="da-DK" dirty="0" err="1"/>
              <a:t>when</a:t>
            </a:r>
            <a:r>
              <a:rPr lang="da-DK" dirty="0"/>
              <a:t> </a:t>
            </a:r>
            <a:r>
              <a:rPr lang="da-DK" dirty="0" err="1"/>
              <a:t>necessary</a:t>
            </a:r>
            <a:r>
              <a:rPr lang="da-DK" dirty="0"/>
              <a:t>. </a:t>
            </a:r>
            <a:endParaRPr dirty="0"/>
          </a:p>
        </p:txBody>
      </p:sp>
    </p:spTree>
    <p:extLst>
      <p:ext uri="{BB962C8B-B14F-4D97-AF65-F5344CB8AC3E}">
        <p14:creationId xmlns:p14="http://schemas.microsoft.com/office/powerpoint/2010/main" val="218016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eb.archive.org/web/20170924210633/http:/farmsubsidy.openspending.org/news/media" TargetMode="External"/><Relationship Id="rId4" Type="http://schemas.openxmlformats.org/officeDocument/2006/relationships/hyperlink" Target="https://www.icij.org/investigations/big-tobacco-smuggl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www.crossborderjournalismcampus.eu/" TargetMode="External"/><Relationship Id="rId4" Type="http://schemas.openxmlformats.org/officeDocument/2006/relationships/hyperlink" Target="http://www.crossborderjournalismcampus.e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eic.network/" TargetMode="External"/><Relationship Id="rId3" Type="http://schemas.openxmlformats.org/officeDocument/2006/relationships/image" Target="../media/image2.png"/><Relationship Id="rId7" Type="http://schemas.openxmlformats.org/officeDocument/2006/relationships/hyperlink" Target="https://www.investigate-europe.e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journalismfund.eu/supported-projects" TargetMode="External"/><Relationship Id="rId5" Type="http://schemas.openxmlformats.org/officeDocument/2006/relationships/hyperlink" Target="https://investigativejournalismforeu.net/projects/" TargetMode="External"/><Relationship Id="rId10" Type="http://schemas.openxmlformats.org/officeDocument/2006/relationships/hyperlink" Target="https://www.occrp.org/en" TargetMode="External"/><Relationship Id="rId4" Type="http://schemas.openxmlformats.org/officeDocument/2006/relationships/hyperlink" Target="https://dataharvest.eu/previous-years-programmes/" TargetMode="External"/><Relationship Id="rId9" Type="http://schemas.openxmlformats.org/officeDocument/2006/relationships/hyperlink" Target="https://www.icij.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Arena Guidebook_pp-front.png"/>
          <p:cNvPicPr preferRelativeResize="0"/>
          <p:nvPr/>
        </p:nvPicPr>
        <p:blipFill>
          <a:blip r:embed="rId3">
            <a:alphaModFix/>
          </a:blip>
          <a:stretch>
            <a:fillRect/>
          </a:stretch>
        </p:blipFill>
        <p:spPr>
          <a:xfrm>
            <a:off x="0" y="-1"/>
            <a:ext cx="9144008" cy="5143501"/>
          </a:xfrm>
          <a:prstGeom prst="rect">
            <a:avLst/>
          </a:prstGeom>
          <a:noFill/>
          <a:ln>
            <a:noFill/>
          </a:ln>
        </p:spPr>
      </p:pic>
      <p:sp>
        <p:nvSpPr>
          <p:cNvPr id="55" name="Google Shape;55;p13"/>
          <p:cNvSpPr txBox="1"/>
          <p:nvPr/>
        </p:nvSpPr>
        <p:spPr>
          <a:xfrm>
            <a:off x="312024" y="503275"/>
            <a:ext cx="3673236" cy="21970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300" dirty="0">
                <a:solidFill>
                  <a:schemeClr val="lt1"/>
                </a:solidFill>
                <a:latin typeface="Montserrat" pitchFamily="2" charset="77"/>
                <a:ea typeface="Roboto Medium"/>
                <a:cs typeface="Roboto Condensed" panose="02000000000000000000" pitchFamily="2" charset="0"/>
                <a:sym typeface="Roboto Medium"/>
              </a:rPr>
              <a:t>Cross border collaborative journalism  </a:t>
            </a:r>
            <a:br>
              <a:rPr lang="en-US" sz="3300" dirty="0">
                <a:solidFill>
                  <a:schemeClr val="lt1"/>
                </a:solidFill>
                <a:latin typeface="Montserrat" pitchFamily="2" charset="77"/>
                <a:ea typeface="Roboto Medium"/>
                <a:cs typeface="Roboto Condensed" panose="02000000000000000000" pitchFamily="2" charset="0"/>
                <a:sym typeface="Roboto Medium"/>
              </a:rPr>
            </a:br>
            <a:r>
              <a:rPr lang="en-US" sz="3300" dirty="0">
                <a:solidFill>
                  <a:schemeClr val="lt1"/>
                </a:solidFill>
                <a:latin typeface="Montserrat" pitchFamily="2" charset="77"/>
                <a:ea typeface="Roboto Medium"/>
                <a:cs typeface="Roboto Condensed" panose="02000000000000000000" pitchFamily="2" charset="0"/>
                <a:sym typeface="Roboto Medium"/>
              </a:rPr>
              <a:t>method and mindset </a:t>
            </a:r>
            <a:endParaRPr sz="3300" dirty="0">
              <a:solidFill>
                <a:schemeClr val="lt1"/>
              </a:solidFill>
              <a:latin typeface="Montserrat" pitchFamily="2" charset="77"/>
              <a:ea typeface="Roboto Medium"/>
              <a:cs typeface="Roboto Condensed" panose="02000000000000000000" pitchFamily="2" charset="0"/>
              <a:sym typeface="Roboto Medium"/>
            </a:endParaRPr>
          </a:p>
        </p:txBody>
      </p:sp>
      <p:sp>
        <p:nvSpPr>
          <p:cNvPr id="56" name="Google Shape;56;p13"/>
          <p:cNvSpPr txBox="1"/>
          <p:nvPr/>
        </p:nvSpPr>
        <p:spPr>
          <a:xfrm>
            <a:off x="312025" y="3203614"/>
            <a:ext cx="2332116" cy="7086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dirty="0">
                <a:solidFill>
                  <a:schemeClr val="accent6"/>
                </a:solidFill>
                <a:latin typeface="Montserrat" pitchFamily="2" charset="77"/>
                <a:ea typeface="Roboto Thin"/>
                <a:cs typeface="Roboto Thin"/>
                <a:sym typeface="Roboto Thin"/>
              </a:rPr>
              <a:t>A Crossborder Journalism Campus Lecture</a:t>
            </a:r>
            <a:endParaRPr sz="1500" i="1" dirty="0">
              <a:solidFill>
                <a:schemeClr val="accent6"/>
              </a:solidFill>
              <a:latin typeface="Montserrat" pitchFamily="2" charset="77"/>
              <a:ea typeface="Roboto Thin"/>
              <a:cs typeface="Roboto Thin"/>
              <a:sym typeface="Roboto Th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3A0B237-37A9-E8F7-1443-1FBA238128C4}"/>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D0BF3FCD-1ED7-E616-6760-61744B277C8D}"/>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06399C4D-635E-55BE-DC87-60B880D793C1}"/>
              </a:ext>
            </a:extLst>
          </p:cNvPr>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Day-to-day: </a:t>
            </a:r>
            <a:br>
              <a:rPr lang="en-US" sz="1800" b="1" dirty="0">
                <a:solidFill>
                  <a:srgbClr val="2432B4"/>
                </a:solidFill>
                <a:latin typeface="Montserrat" pitchFamily="2" charset="77"/>
              </a:rPr>
            </a:br>
            <a:r>
              <a:rPr lang="en-US" sz="1800" dirty="0">
                <a:solidFill>
                  <a:srgbClr val="2432B4"/>
                </a:solidFill>
                <a:latin typeface="Montserrat" pitchFamily="2" charset="77"/>
              </a:rPr>
              <a:t>think across borders when relevant</a:t>
            </a:r>
          </a:p>
          <a:p>
            <a:pPr marL="0" lvl="0" indent="0" algn="l" rtl="0">
              <a:spcBef>
                <a:spcPts val="0"/>
              </a:spcBef>
              <a:spcAft>
                <a:spcPts val="0"/>
              </a:spcAft>
              <a:buNone/>
            </a:pPr>
            <a:r>
              <a:rPr lang="en-US" sz="1800" b="1" dirty="0" err="1">
                <a:solidFill>
                  <a:srgbClr val="2432B4"/>
                </a:solidFill>
                <a:latin typeface="Montserrat" pitchFamily="2" charset="77"/>
              </a:rPr>
              <a:t>Organisation</a:t>
            </a:r>
            <a:r>
              <a:rPr lang="en-US" sz="1800" b="1" dirty="0">
                <a:solidFill>
                  <a:srgbClr val="2432B4"/>
                </a:solidFill>
                <a:latin typeface="Montserrat" pitchFamily="2" charset="77"/>
              </a:rPr>
              <a:t> stories:</a:t>
            </a:r>
            <a:br>
              <a:rPr lang="en-US" sz="1800" b="1" dirty="0">
                <a:solidFill>
                  <a:srgbClr val="2432B4"/>
                </a:solidFill>
                <a:latin typeface="Montserrat" pitchFamily="2" charset="77"/>
              </a:rPr>
            </a:br>
            <a:r>
              <a:rPr lang="en-US" sz="1800" dirty="0">
                <a:solidFill>
                  <a:srgbClr val="2432B4"/>
                </a:solidFill>
                <a:latin typeface="Montserrat" pitchFamily="2" charset="77"/>
              </a:rPr>
              <a:t>stories relate to bodies like the EU, WTO, NATO, UN and UN bodies, WHO, World Bank, EIB….</a:t>
            </a:r>
          </a:p>
          <a:p>
            <a:pPr marL="0" lvl="0" indent="0" algn="l" rtl="0">
              <a:spcBef>
                <a:spcPts val="0"/>
              </a:spcBef>
              <a:spcAft>
                <a:spcPts val="0"/>
              </a:spcAft>
              <a:buNone/>
            </a:pPr>
            <a:r>
              <a:rPr lang="en-US" sz="1800" b="1" dirty="0">
                <a:solidFill>
                  <a:srgbClr val="2432B4"/>
                </a:solidFill>
                <a:latin typeface="Montserrat" pitchFamily="2" charset="77"/>
              </a:rPr>
              <a:t>Chain stories:</a:t>
            </a:r>
          </a:p>
          <a:p>
            <a:pPr marL="0" lvl="0" indent="0" algn="l" rtl="0">
              <a:spcBef>
                <a:spcPts val="0"/>
              </a:spcBef>
              <a:spcAft>
                <a:spcPts val="0"/>
              </a:spcAft>
              <a:buNone/>
            </a:pPr>
            <a:r>
              <a:rPr lang="en-US" sz="1800" dirty="0">
                <a:solidFill>
                  <a:srgbClr val="2432B4"/>
                </a:solidFill>
                <a:latin typeface="Montserrat" pitchFamily="2" charset="77"/>
              </a:rPr>
              <a:t>story covers something happening in a chain of countries – for example trade, trafficking…</a:t>
            </a:r>
          </a:p>
          <a:p>
            <a:pPr marL="0" lvl="0" indent="0" algn="l" rtl="0">
              <a:spcBef>
                <a:spcPts val="0"/>
              </a:spcBef>
              <a:spcAft>
                <a:spcPts val="0"/>
              </a:spcAft>
              <a:buNone/>
            </a:pPr>
            <a:r>
              <a:rPr lang="en-US" sz="1800" b="1" dirty="0">
                <a:solidFill>
                  <a:srgbClr val="2432B4"/>
                </a:solidFill>
                <a:latin typeface="Montserrat" pitchFamily="2" charset="77"/>
              </a:rPr>
              <a:t>Comparative stories:</a:t>
            </a:r>
            <a:br>
              <a:rPr lang="en-US" sz="1800" b="1" dirty="0">
                <a:solidFill>
                  <a:srgbClr val="2432B4"/>
                </a:solidFill>
                <a:latin typeface="Montserrat" pitchFamily="2" charset="77"/>
              </a:rPr>
            </a:br>
            <a:r>
              <a:rPr lang="en-US" sz="1800" dirty="0">
                <a:solidFill>
                  <a:srgbClr val="2432B4"/>
                </a:solidFill>
                <a:latin typeface="Montserrat" pitchFamily="2" charset="77"/>
              </a:rPr>
              <a:t>similar stories </a:t>
            </a:r>
            <a:r>
              <a:rPr lang="en-US" sz="1800" dirty="0" err="1">
                <a:solidFill>
                  <a:srgbClr val="2432B4"/>
                </a:solidFill>
                <a:latin typeface="Montserrat" pitchFamily="2" charset="77"/>
              </a:rPr>
              <a:t>occuring</a:t>
            </a:r>
            <a:r>
              <a:rPr lang="en-US" sz="1800" dirty="0">
                <a:solidFill>
                  <a:srgbClr val="2432B4"/>
                </a:solidFill>
                <a:latin typeface="Montserrat" pitchFamily="2" charset="77"/>
              </a:rPr>
              <a:t> in several countries such education, school reforms, cultural, sociological, economic trends </a:t>
            </a:r>
            <a:r>
              <a:rPr lang="en-US" sz="1800" dirty="0" err="1">
                <a:solidFill>
                  <a:srgbClr val="2432B4"/>
                </a:solidFill>
                <a:latin typeface="Montserrat" pitchFamily="2" charset="77"/>
              </a:rPr>
              <a:t>etc</a:t>
            </a: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FBC4968F-C1DF-C8D1-0EAE-858EFCB54B23}"/>
              </a:ext>
            </a:extLst>
          </p:cNvPr>
          <p:cNvSpPr txBox="1"/>
          <p:nvPr/>
        </p:nvSpPr>
        <p:spPr>
          <a:xfrm>
            <a:off x="412699" y="167161"/>
            <a:ext cx="628528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solidFill>
                  <a:srgbClr val="2432B4"/>
                </a:solidFill>
                <a:latin typeface="Montserrat" pitchFamily="2" charset="77"/>
                <a:ea typeface="Roboto Thin"/>
                <a:cs typeface="Roboto Thin"/>
                <a:sym typeface="Roboto Thin"/>
              </a:rPr>
              <a:t>Looking for cross-border story ideas</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424343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734B8FA-4B17-FCD4-25BA-E02C3B862B97}"/>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E65D70C4-A21B-1E29-97AA-022A24F0E494}"/>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8421C5CE-9468-2698-C38C-95A8A8C39B9E}"/>
              </a:ext>
            </a:extLst>
          </p:cNvPr>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Hard competences</a:t>
            </a:r>
          </a:p>
          <a:p>
            <a:pPr lvl="0" algn="l" rtl="0">
              <a:spcBef>
                <a:spcPts val="0"/>
              </a:spcBef>
              <a:spcAft>
                <a:spcPts val="0"/>
              </a:spcAft>
            </a:pPr>
            <a:r>
              <a:rPr lang="en-US" sz="1800" dirty="0">
                <a:solidFill>
                  <a:srgbClr val="2432B4"/>
                </a:solidFill>
                <a:latin typeface="Montserrat" pitchFamily="2" charset="77"/>
              </a:rPr>
              <a:t>Language, country, experience with subject, important medium, network of sources, experience with institution</a:t>
            </a:r>
          </a:p>
          <a:p>
            <a:pPr lvl="0" algn="l" rtl="0">
              <a:spcBef>
                <a:spcPts val="0"/>
              </a:spcBef>
              <a:spcAft>
                <a:spcPts val="0"/>
              </a:spcAft>
            </a:pPr>
            <a:endParaRPr lang="en-US" sz="1800" dirty="0">
              <a:solidFill>
                <a:srgbClr val="2432B4"/>
              </a:solidFill>
              <a:latin typeface="Montserrat" pitchFamily="2" charset="77"/>
            </a:endParaRPr>
          </a:p>
          <a:p>
            <a:pPr marL="0" lvl="0" indent="0" algn="l" rtl="0">
              <a:spcBef>
                <a:spcPts val="0"/>
              </a:spcBef>
              <a:spcAft>
                <a:spcPts val="0"/>
              </a:spcAft>
              <a:buNone/>
            </a:pPr>
            <a:r>
              <a:rPr lang="en-US" sz="1800" b="1" dirty="0">
                <a:solidFill>
                  <a:srgbClr val="2432B4"/>
                </a:solidFill>
                <a:latin typeface="Montserrat" pitchFamily="2" charset="77"/>
              </a:rPr>
              <a:t>Soft competences</a:t>
            </a:r>
          </a:p>
          <a:p>
            <a:pPr marL="0" lvl="0" indent="0" algn="l" rtl="0">
              <a:spcBef>
                <a:spcPts val="0"/>
              </a:spcBef>
              <a:spcAft>
                <a:spcPts val="0"/>
              </a:spcAft>
              <a:buNone/>
            </a:pPr>
            <a:r>
              <a:rPr lang="en-US" sz="1800" dirty="0">
                <a:solidFill>
                  <a:srgbClr val="2432B4"/>
                </a:solidFill>
                <a:latin typeface="Montserrat" pitchFamily="2" charset="77"/>
              </a:rPr>
              <a:t>Trust, sympathy, wish and capability to cooperate, alignment on editorial vision, ethical tradition</a:t>
            </a:r>
          </a:p>
          <a:p>
            <a:pPr marL="0" lvl="0" indent="0" algn="l" rtl="0">
              <a:spcBef>
                <a:spcPts val="0"/>
              </a:spcBef>
              <a:spcAft>
                <a:spcPts val="0"/>
              </a:spcAft>
              <a:buNone/>
            </a:pPr>
            <a:endParaRPr lang="en-US" sz="1800" dirty="0">
              <a:solidFill>
                <a:srgbClr val="2432B4"/>
              </a:solidFill>
              <a:latin typeface="Montserrat" pitchFamily="2" charset="77"/>
            </a:endParaRPr>
          </a:p>
          <a:p>
            <a:pPr marL="0" lvl="0" indent="0" algn="l" rtl="0">
              <a:spcBef>
                <a:spcPts val="0"/>
              </a:spcBef>
              <a:spcAft>
                <a:spcPts val="0"/>
              </a:spcAft>
              <a:buNone/>
            </a:pPr>
            <a:r>
              <a:rPr lang="en-US" sz="1800" b="1" dirty="0">
                <a:solidFill>
                  <a:srgbClr val="2432B4"/>
                </a:solidFill>
                <a:latin typeface="Montserrat" pitchFamily="2" charset="77"/>
              </a:rPr>
              <a:t>ALWAYS REMEMBER: Create a win-win for all team members!!!</a:t>
            </a:r>
          </a:p>
        </p:txBody>
      </p:sp>
      <p:sp>
        <p:nvSpPr>
          <p:cNvPr id="2" name="Google Shape;56;p13">
            <a:extLst>
              <a:ext uri="{FF2B5EF4-FFF2-40B4-BE49-F238E27FC236}">
                <a16:creationId xmlns:a16="http://schemas.microsoft.com/office/drawing/2014/main" id="{8331A323-B99C-4CFC-6E8A-1CE5B3B5D09D}"/>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solidFill>
                  <a:srgbClr val="2432B4"/>
                </a:solidFill>
                <a:latin typeface="Montserrat" pitchFamily="2" charset="77"/>
                <a:ea typeface="Roboto Thin"/>
                <a:cs typeface="Roboto Thin"/>
                <a:sym typeface="Roboto Thin"/>
              </a:rPr>
              <a:t>What to consider for a good team</a:t>
            </a:r>
            <a:endParaRPr sz="2500" dirty="0">
              <a:solidFill>
                <a:srgbClr val="2432B4"/>
              </a:solidFill>
              <a:latin typeface="Montserrat" pitchFamily="2" charset="77"/>
              <a:ea typeface="Roboto Thin"/>
              <a:cs typeface="Roboto Thin"/>
              <a:sym typeface="Roboto Thin"/>
            </a:endParaRPr>
          </a:p>
        </p:txBody>
      </p:sp>
      <p:grpSp>
        <p:nvGrpSpPr>
          <p:cNvPr id="3" name="Gruppe 2">
            <a:extLst>
              <a:ext uri="{FF2B5EF4-FFF2-40B4-BE49-F238E27FC236}">
                <a16:creationId xmlns:a16="http://schemas.microsoft.com/office/drawing/2014/main" id="{E97DD290-3D48-295C-A72C-A63A48EA659A}"/>
              </a:ext>
            </a:extLst>
          </p:cNvPr>
          <p:cNvGrpSpPr/>
          <p:nvPr/>
        </p:nvGrpSpPr>
        <p:grpSpPr bwMode="auto">
          <a:xfrm>
            <a:off x="6911340" y="3322320"/>
            <a:ext cx="2150108" cy="1544828"/>
            <a:chOff x="356616" y="1259225"/>
            <a:chExt cx="2970515" cy="2295398"/>
          </a:xfrm>
        </p:grpSpPr>
        <p:pic>
          <p:nvPicPr>
            <p:cNvPr id="4" name="Billede 3">
              <a:extLst>
                <a:ext uri="{FF2B5EF4-FFF2-40B4-BE49-F238E27FC236}">
                  <a16:creationId xmlns:a16="http://schemas.microsoft.com/office/drawing/2014/main" id="{C8C11D9D-1DB1-FB3D-9AE9-C999CFF39835}"/>
                </a:ext>
              </a:extLst>
            </p:cNvPr>
            <p:cNvPicPr>
              <a:picLocks noChangeAspect="1"/>
            </p:cNvPicPr>
            <p:nvPr/>
          </p:nvPicPr>
          <p:blipFill>
            <a:blip r:embed="rId4"/>
            <a:srcRect l="70039" t="17796" b="34834"/>
            <a:stretch/>
          </p:blipFill>
          <p:spPr bwMode="auto">
            <a:xfrm>
              <a:off x="356616" y="1259225"/>
              <a:ext cx="2970515" cy="2295398"/>
            </a:xfrm>
            <a:prstGeom prst="rect">
              <a:avLst/>
            </a:prstGeom>
          </p:spPr>
        </p:pic>
        <p:sp>
          <p:nvSpPr>
            <p:cNvPr id="5" name="Ellipse 4">
              <a:extLst>
                <a:ext uri="{FF2B5EF4-FFF2-40B4-BE49-F238E27FC236}">
                  <a16:creationId xmlns:a16="http://schemas.microsoft.com/office/drawing/2014/main" id="{D43DFA5A-4CE2-BFF5-0BD4-30F19E7BE32D}"/>
                </a:ext>
              </a:extLst>
            </p:cNvPr>
            <p:cNvSpPr/>
            <p:nvPr/>
          </p:nvSpPr>
          <p:spPr bwMode="auto">
            <a:xfrm>
              <a:off x="356616" y="1261872"/>
              <a:ext cx="2729484" cy="198882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a-DK"/>
            </a:p>
          </p:txBody>
        </p:sp>
      </p:grpSp>
    </p:spTree>
    <p:extLst>
      <p:ext uri="{BB962C8B-B14F-4D97-AF65-F5344CB8AC3E}">
        <p14:creationId xmlns:p14="http://schemas.microsoft.com/office/powerpoint/2010/main" val="288885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18E42EA-2C56-5B4B-8BE9-EC03F5DCDBFA}"/>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5B6B6AE0-7B13-7032-D0FC-F872619300E1}"/>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1FDDAC56-BE27-B94D-78F4-2448F424091F}"/>
              </a:ext>
            </a:extLst>
          </p:cNvPr>
          <p:cNvSpPr txBox="1"/>
          <p:nvPr/>
        </p:nvSpPr>
        <p:spPr>
          <a:xfrm>
            <a:off x="314325" y="1155170"/>
            <a:ext cx="6160200"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Use the differences</a:t>
            </a:r>
          </a:p>
          <a:p>
            <a:pPr marL="0" lvl="0" indent="0" algn="l" rtl="0">
              <a:spcBef>
                <a:spcPts val="0"/>
              </a:spcBef>
              <a:spcAft>
                <a:spcPts val="0"/>
              </a:spcAft>
              <a:buNone/>
            </a:pPr>
            <a:r>
              <a:rPr lang="en-US" sz="1800" dirty="0">
                <a:solidFill>
                  <a:srgbClr val="2432B4"/>
                </a:solidFill>
                <a:latin typeface="Montserrat" pitchFamily="2" charset="77"/>
              </a:rPr>
              <a:t>Different traditions for access to data, FOI /different traditions for access to sources / different political interests / overcoming bias</a:t>
            </a:r>
          </a:p>
          <a:p>
            <a:pPr marL="0" lvl="0" indent="0" algn="l" rtl="0">
              <a:spcBef>
                <a:spcPts val="0"/>
              </a:spcBef>
              <a:spcAft>
                <a:spcPts val="0"/>
              </a:spcAft>
              <a:buNone/>
            </a:pPr>
            <a:endParaRPr lang="en-US" sz="1800" b="1" dirty="0">
              <a:solidFill>
                <a:srgbClr val="2432B4"/>
              </a:solidFill>
              <a:latin typeface="Montserrat" pitchFamily="2" charset="77"/>
            </a:endParaRPr>
          </a:p>
          <a:p>
            <a:pPr marL="0" lvl="0" indent="0" algn="l" rtl="0">
              <a:spcBef>
                <a:spcPts val="0"/>
              </a:spcBef>
              <a:spcAft>
                <a:spcPts val="0"/>
              </a:spcAft>
              <a:buNone/>
            </a:pPr>
            <a:r>
              <a:rPr lang="en-US" sz="1800" b="1" dirty="0">
                <a:solidFill>
                  <a:srgbClr val="2432B4"/>
                </a:solidFill>
                <a:latin typeface="Montserrat" pitchFamily="2" charset="77"/>
              </a:rPr>
              <a:t>Journalism traditions</a:t>
            </a:r>
          </a:p>
          <a:p>
            <a:pPr marL="0" lvl="0" indent="0" algn="l" rtl="0">
              <a:spcBef>
                <a:spcPts val="0"/>
              </a:spcBef>
              <a:spcAft>
                <a:spcPts val="0"/>
              </a:spcAft>
              <a:buNone/>
            </a:pPr>
            <a:r>
              <a:rPr lang="en-US" sz="1800" dirty="0">
                <a:solidFill>
                  <a:srgbClr val="2432B4"/>
                </a:solidFill>
                <a:latin typeface="Montserrat" pitchFamily="2" charset="77"/>
              </a:rPr>
              <a:t>Hidden camera / How to deal with quotes, cross checking with sources? / Views on funding</a:t>
            </a:r>
          </a:p>
          <a:p>
            <a:pPr marL="0" lvl="0" indent="0" algn="l" rtl="0">
              <a:spcBef>
                <a:spcPts val="0"/>
              </a:spcBef>
              <a:spcAft>
                <a:spcPts val="0"/>
              </a:spcAft>
              <a:buNone/>
            </a:pPr>
            <a:endParaRPr lang="en-US" sz="1800" b="1" dirty="0">
              <a:solidFill>
                <a:srgbClr val="2432B4"/>
              </a:solidFill>
              <a:latin typeface="Montserrat" pitchFamily="2" charset="77"/>
            </a:endParaRPr>
          </a:p>
          <a:p>
            <a:pPr marL="0" lvl="0" indent="0" algn="l" rtl="0">
              <a:spcBef>
                <a:spcPts val="0"/>
              </a:spcBef>
              <a:spcAft>
                <a:spcPts val="0"/>
              </a:spcAft>
              <a:buNone/>
            </a:pPr>
            <a:r>
              <a:rPr lang="en-US" sz="1800" b="1" dirty="0">
                <a:solidFill>
                  <a:srgbClr val="2432B4"/>
                </a:solidFill>
                <a:latin typeface="Montserrat" pitchFamily="2" charset="77"/>
              </a:rPr>
              <a:t>Working rhythm and timing</a:t>
            </a:r>
          </a:p>
          <a:p>
            <a:pPr marL="0" lvl="0" indent="0" algn="l" rtl="0">
              <a:spcBef>
                <a:spcPts val="0"/>
              </a:spcBef>
              <a:spcAft>
                <a:spcPts val="0"/>
              </a:spcAft>
              <a:buNone/>
            </a:pPr>
            <a:r>
              <a:rPr lang="en-US" sz="1800" b="1" dirty="0">
                <a:solidFill>
                  <a:srgbClr val="2432B4"/>
                </a:solidFill>
                <a:latin typeface="Montserrat" pitchFamily="2" charset="77"/>
              </a:rPr>
              <a:t>Overview and focus </a:t>
            </a:r>
          </a:p>
          <a:p>
            <a:pPr marL="0" lvl="0" indent="0" algn="l" rtl="0">
              <a:spcBef>
                <a:spcPts val="0"/>
              </a:spcBef>
              <a:spcAft>
                <a:spcPts val="0"/>
              </a:spcAft>
              <a:buNone/>
            </a:pPr>
            <a:r>
              <a:rPr lang="en-US" sz="1800" b="1" dirty="0">
                <a:solidFill>
                  <a:srgbClr val="2432B4"/>
                </a:solidFill>
                <a:latin typeface="Montserrat" pitchFamily="2" charset="77"/>
              </a:rPr>
              <a:t>Fact checking / legal checks / ethics</a:t>
            </a:r>
          </a:p>
        </p:txBody>
      </p:sp>
      <p:sp>
        <p:nvSpPr>
          <p:cNvPr id="2" name="Google Shape;56;p13">
            <a:extLst>
              <a:ext uri="{FF2B5EF4-FFF2-40B4-BE49-F238E27FC236}">
                <a16:creationId xmlns:a16="http://schemas.microsoft.com/office/drawing/2014/main" id="{933AEABF-083E-6D58-C462-727623FB2E72}"/>
              </a:ext>
            </a:extLst>
          </p:cNvPr>
          <p:cNvSpPr txBox="1"/>
          <p:nvPr/>
        </p:nvSpPr>
        <p:spPr>
          <a:xfrm>
            <a:off x="314325" y="167161"/>
            <a:ext cx="5772149"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dirty="0">
                <a:solidFill>
                  <a:srgbClr val="2432B4"/>
                </a:solidFill>
                <a:latin typeface="Montserrat" pitchFamily="2" charset="77"/>
                <a:ea typeface="Roboto Thin"/>
                <a:cs typeface="Roboto Thin"/>
                <a:sym typeface="Roboto Thin"/>
              </a:rPr>
              <a:t>Hard work &amp; enriching each other in the team</a:t>
            </a:r>
          </a:p>
        </p:txBody>
      </p:sp>
      <p:pic>
        <p:nvPicPr>
          <p:cNvPr id="5" name="Billede 4">
            <a:extLst>
              <a:ext uri="{FF2B5EF4-FFF2-40B4-BE49-F238E27FC236}">
                <a16:creationId xmlns:a16="http://schemas.microsoft.com/office/drawing/2014/main" id="{82D705D5-1DEC-E29B-5972-B2BF6CF6875B}"/>
              </a:ext>
            </a:extLst>
          </p:cNvPr>
          <p:cNvPicPr>
            <a:picLocks noChangeAspect="1"/>
          </p:cNvPicPr>
          <p:nvPr/>
        </p:nvPicPr>
        <p:blipFill>
          <a:blip r:embed="rId4"/>
          <a:srcRect t="2231"/>
          <a:stretch/>
        </p:blipFill>
        <p:spPr>
          <a:xfrm>
            <a:off x="6119583" y="0"/>
            <a:ext cx="3035456" cy="1477653"/>
          </a:xfrm>
          <a:prstGeom prst="rect">
            <a:avLst/>
          </a:prstGeom>
        </p:spPr>
      </p:pic>
    </p:spTree>
    <p:extLst>
      <p:ext uri="{BB962C8B-B14F-4D97-AF65-F5344CB8AC3E}">
        <p14:creationId xmlns:p14="http://schemas.microsoft.com/office/powerpoint/2010/main" val="394119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56D15A9-AA8D-CDDC-C310-F17439733383}"/>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3B99D9D2-18F5-571F-C21C-59C87DBDDF1E}"/>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01721344-AE2D-76A6-C534-CEB019F3551F}"/>
              </a:ext>
            </a:extLst>
          </p:cNvPr>
          <p:cNvSpPr txBox="1"/>
          <p:nvPr/>
        </p:nvSpPr>
        <p:spPr>
          <a:xfrm>
            <a:off x="2321718" y="1141718"/>
            <a:ext cx="6186487"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Often the most difficult moment of the cooperation, remember to coordinate early in the planning</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Story telling varies from country to country</a:t>
            </a:r>
          </a:p>
          <a:p>
            <a:pPr marL="285750" indent="-285750">
              <a:buFont typeface="Arial" panose="020B0604020202020204" pitchFamily="34" charset="0"/>
              <a:buChar char="•"/>
            </a:pPr>
            <a:r>
              <a:rPr lang="en-US" sz="1800" dirty="0">
                <a:solidFill>
                  <a:srgbClr val="2432B4"/>
                </a:solidFill>
                <a:latin typeface="Montserrat" pitchFamily="2" charset="77"/>
              </a:rPr>
              <a:t>Reaching different target groups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Findings need to be adapted to context</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Bringing the story to the agenda – each team member and all together</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Simultaneous or consecutive publishing – or both?</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Security before and after publication</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You are responsible to your audience!!!</a:t>
            </a: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BA58A4D0-AA3C-CA2D-2B70-F81FCC39107B}"/>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a:solidFill>
                  <a:srgbClr val="2432B4"/>
                </a:solidFill>
                <a:latin typeface="Montserrat" pitchFamily="2" charset="77"/>
                <a:ea typeface="Roboto Thin"/>
                <a:cs typeface="Roboto Thin"/>
                <a:sym typeface="Roboto Thin"/>
              </a:rPr>
              <a:t>The big moment… PUBLICATION!</a:t>
            </a:r>
            <a:endParaRPr sz="2500" dirty="0">
              <a:solidFill>
                <a:srgbClr val="2432B4"/>
              </a:solidFill>
              <a:latin typeface="Montserrat" pitchFamily="2" charset="77"/>
              <a:ea typeface="Roboto Thin"/>
              <a:cs typeface="Roboto Thin"/>
              <a:sym typeface="Roboto Thin"/>
            </a:endParaRPr>
          </a:p>
        </p:txBody>
      </p:sp>
      <p:pic>
        <p:nvPicPr>
          <p:cNvPr id="4" name="Billede 3">
            <a:extLst>
              <a:ext uri="{FF2B5EF4-FFF2-40B4-BE49-F238E27FC236}">
                <a16:creationId xmlns:a16="http://schemas.microsoft.com/office/drawing/2014/main" id="{B269D078-4B33-5C06-91FA-F6DD6703EC29}"/>
              </a:ext>
            </a:extLst>
          </p:cNvPr>
          <p:cNvPicPr>
            <a:picLocks noChangeAspect="1"/>
          </p:cNvPicPr>
          <p:nvPr/>
        </p:nvPicPr>
        <p:blipFill>
          <a:blip r:embed="rId4"/>
          <a:stretch>
            <a:fillRect/>
          </a:stretch>
        </p:blipFill>
        <p:spPr>
          <a:xfrm>
            <a:off x="149149" y="3335821"/>
            <a:ext cx="1915395" cy="1590682"/>
          </a:xfrm>
          <a:prstGeom prst="rect">
            <a:avLst/>
          </a:prstGeom>
        </p:spPr>
      </p:pic>
    </p:spTree>
    <p:extLst>
      <p:ext uri="{BB962C8B-B14F-4D97-AF65-F5344CB8AC3E}">
        <p14:creationId xmlns:p14="http://schemas.microsoft.com/office/powerpoint/2010/main" val="308025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904C452-3CBB-D380-96A2-6976A1FD8CF0}"/>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0978C4DB-4964-2747-0C4C-9FA85E0A99D3}"/>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5221493D-6718-2923-EE6F-CA1CB64342B5}"/>
              </a:ext>
            </a:extLst>
          </p:cNvPr>
          <p:cNvSpPr txBox="1"/>
          <p:nvPr/>
        </p:nvSpPr>
        <p:spPr>
          <a:xfrm>
            <a:off x="3843337" y="1141718"/>
            <a:ext cx="4043363"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Sharing with peers means professional development</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You share both your experience and your findings (pitching)</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Consider sharing already while working (work diary)</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When you share with peers, you position yourself in the community of journalists (networking)</a:t>
            </a:r>
          </a:p>
        </p:txBody>
      </p:sp>
      <p:sp>
        <p:nvSpPr>
          <p:cNvPr id="2" name="Google Shape;56;p13">
            <a:extLst>
              <a:ext uri="{FF2B5EF4-FFF2-40B4-BE49-F238E27FC236}">
                <a16:creationId xmlns:a16="http://schemas.microsoft.com/office/drawing/2014/main" id="{23577344-182A-56D3-F374-BE3C0AEDDAC3}"/>
              </a:ext>
            </a:extLst>
          </p:cNvPr>
          <p:cNvSpPr txBox="1"/>
          <p:nvPr/>
        </p:nvSpPr>
        <p:spPr>
          <a:xfrm>
            <a:off x="412699" y="167161"/>
            <a:ext cx="709538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err="1">
                <a:solidFill>
                  <a:srgbClr val="2432B4"/>
                </a:solidFill>
                <a:latin typeface="Montserrat" pitchFamily="2" charset="77"/>
                <a:ea typeface="Roboto Thin"/>
                <a:cs typeface="Roboto Thin"/>
                <a:sym typeface="Roboto Thin"/>
              </a:rPr>
              <a:t>Sharing</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networking</a:t>
            </a:r>
            <a:endParaRPr sz="2500" dirty="0">
              <a:solidFill>
                <a:srgbClr val="2432B4"/>
              </a:solidFill>
              <a:latin typeface="Montserrat" pitchFamily="2" charset="77"/>
              <a:ea typeface="Roboto Thin"/>
              <a:cs typeface="Roboto Thin"/>
              <a:sym typeface="Roboto Thin"/>
            </a:endParaRPr>
          </a:p>
        </p:txBody>
      </p:sp>
      <p:pic>
        <p:nvPicPr>
          <p:cNvPr id="4" name="Billede 3">
            <a:extLst>
              <a:ext uri="{FF2B5EF4-FFF2-40B4-BE49-F238E27FC236}">
                <a16:creationId xmlns:a16="http://schemas.microsoft.com/office/drawing/2014/main" id="{E217A7DE-347C-759B-0CF4-9BE830EF7868}"/>
              </a:ext>
            </a:extLst>
          </p:cNvPr>
          <p:cNvPicPr>
            <a:picLocks noChangeAspect="1"/>
          </p:cNvPicPr>
          <p:nvPr/>
        </p:nvPicPr>
        <p:blipFill>
          <a:blip r:embed="rId4"/>
          <a:stretch>
            <a:fillRect/>
          </a:stretch>
        </p:blipFill>
        <p:spPr>
          <a:xfrm>
            <a:off x="0" y="901781"/>
            <a:ext cx="3378374" cy="1562180"/>
          </a:xfrm>
          <a:prstGeom prst="rect">
            <a:avLst/>
          </a:prstGeom>
        </p:spPr>
      </p:pic>
    </p:spTree>
    <p:extLst>
      <p:ext uri="{BB962C8B-B14F-4D97-AF65-F5344CB8AC3E}">
        <p14:creationId xmlns:p14="http://schemas.microsoft.com/office/powerpoint/2010/main" val="368044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432B4"/>
        </a:solidFill>
        <a:effectLst/>
      </p:bgPr>
    </p:bg>
    <p:spTree>
      <p:nvGrpSpPr>
        <p:cNvPr id="1" name="">
          <a:extLst>
            <a:ext uri="{FF2B5EF4-FFF2-40B4-BE49-F238E27FC236}">
              <a16:creationId xmlns:a16="http://schemas.microsoft.com/office/drawing/2014/main" id="{C677C58B-AD58-C3A3-D7C2-861A5E203B27}"/>
            </a:ext>
          </a:extLst>
        </p:cNvPr>
        <p:cNvGrpSpPr/>
        <p:nvPr/>
      </p:nvGrpSpPr>
      <p:grpSpPr>
        <a:xfrm>
          <a:off x="0" y="0"/>
          <a:ext cx="0" cy="0"/>
          <a:chOff x="0" y="0"/>
          <a:chExt cx="0" cy="0"/>
        </a:xfrm>
      </p:grpSpPr>
      <p:sp>
        <p:nvSpPr>
          <p:cNvPr id="2" name="Google Shape;55;p13">
            <a:extLst>
              <a:ext uri="{FF2B5EF4-FFF2-40B4-BE49-F238E27FC236}">
                <a16:creationId xmlns:a16="http://schemas.microsoft.com/office/drawing/2014/main" id="{598E43EB-1CB1-E5EA-DC06-590BBE2B6470}"/>
              </a:ext>
            </a:extLst>
          </p:cNvPr>
          <p:cNvSpPr txBox="1"/>
          <p:nvPr/>
        </p:nvSpPr>
        <p:spPr>
          <a:xfrm>
            <a:off x="983536" y="1473218"/>
            <a:ext cx="6453108" cy="2341545"/>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US" sz="3300" dirty="0">
                <a:solidFill>
                  <a:schemeClr val="bg1"/>
                </a:solidFill>
                <a:latin typeface="Montserrat" pitchFamily="2" charset="77"/>
              </a:rPr>
              <a:t>Cross-border journalism </a:t>
            </a:r>
            <a:br>
              <a:rPr lang="en-US" sz="3300" dirty="0">
                <a:solidFill>
                  <a:schemeClr val="bg1"/>
                </a:solidFill>
                <a:latin typeface="Montserrat" pitchFamily="2" charset="77"/>
              </a:rPr>
            </a:br>
            <a:r>
              <a:rPr lang="en-US" sz="3300" dirty="0">
                <a:solidFill>
                  <a:schemeClr val="bg1"/>
                </a:solidFill>
                <a:latin typeface="Montserrat" pitchFamily="2" charset="77"/>
              </a:rPr>
              <a:t>as a mindset </a:t>
            </a:r>
          </a:p>
          <a:p>
            <a:pPr lvl="0" algn="l" rtl="0">
              <a:spcBef>
                <a:spcPts val="0"/>
              </a:spcBef>
              <a:spcAft>
                <a:spcPts val="0"/>
              </a:spcAft>
            </a:pPr>
            <a:r>
              <a:rPr lang="en-US" sz="3300" dirty="0">
                <a:solidFill>
                  <a:schemeClr val="bg1"/>
                </a:solidFill>
                <a:latin typeface="Montserrat" pitchFamily="2" charset="77"/>
                <a:ea typeface="Roboto Medium"/>
                <a:cs typeface="Roboto Condensed" panose="02000000000000000000" pitchFamily="2" charset="0"/>
                <a:sym typeface="Roboto Medium"/>
              </a:rPr>
              <a:t>- </a:t>
            </a:r>
            <a:r>
              <a:rPr lang="en-US" sz="3300" dirty="0" err="1">
                <a:solidFill>
                  <a:schemeClr val="bg1"/>
                </a:solidFill>
                <a:latin typeface="Montserrat" pitchFamily="2" charset="77"/>
                <a:ea typeface="Roboto Medium"/>
                <a:cs typeface="Roboto Condensed" panose="02000000000000000000" pitchFamily="2" charset="0"/>
                <a:sym typeface="Roboto Medium"/>
              </a:rPr>
              <a:t>unbias</a:t>
            </a:r>
            <a:r>
              <a:rPr lang="en-US" sz="3300" dirty="0">
                <a:solidFill>
                  <a:schemeClr val="bg1"/>
                </a:solidFill>
                <a:latin typeface="Montserrat" pitchFamily="2" charset="77"/>
                <a:ea typeface="Roboto Medium"/>
                <a:cs typeface="Roboto Condensed" panose="02000000000000000000" pitchFamily="2" charset="0"/>
                <a:sym typeface="Roboto Medium"/>
              </a:rPr>
              <a:t> the news</a:t>
            </a:r>
            <a:endParaRPr sz="3300" dirty="0">
              <a:solidFill>
                <a:schemeClr val="bg1"/>
              </a:solidFill>
              <a:latin typeface="Montserrat" pitchFamily="2" charset="77"/>
              <a:ea typeface="Roboto Medium"/>
              <a:cs typeface="Roboto Condensed" panose="02000000000000000000" pitchFamily="2" charset="0"/>
              <a:sym typeface="Roboto Medium"/>
            </a:endParaRPr>
          </a:p>
        </p:txBody>
      </p:sp>
    </p:spTree>
    <p:extLst>
      <p:ext uri="{BB962C8B-B14F-4D97-AF65-F5344CB8AC3E}">
        <p14:creationId xmlns:p14="http://schemas.microsoft.com/office/powerpoint/2010/main" val="15744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D422BDE-C262-52DB-15B7-03608BF5B9E7}"/>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790E3E4D-7FBF-E22A-EEF7-09C834B5DF50}"/>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8CDAD074-56B9-48C6-53EC-A4246FC76785}"/>
              </a:ext>
            </a:extLst>
          </p:cNvPr>
          <p:cNvSpPr txBox="1"/>
          <p:nvPr/>
        </p:nvSpPr>
        <p:spPr>
          <a:xfrm>
            <a:off x="412699" y="1321594"/>
            <a:ext cx="6823920" cy="338791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Cross-border collaborative journalism grown out of the investigative journalism community (and mindset) </a:t>
            </a:r>
          </a:p>
          <a:p>
            <a:pPr marL="285750" indent="-285750">
              <a:buFont typeface="Arial" panose="020B0604020202020204" pitchFamily="34" charset="0"/>
              <a:buChar char="•"/>
            </a:pPr>
            <a:r>
              <a:rPr lang="en-US" sz="1800" dirty="0">
                <a:solidFill>
                  <a:srgbClr val="2432B4"/>
                </a:solidFill>
                <a:latin typeface="Montserrat" pitchFamily="2" charset="77"/>
              </a:rPr>
              <a:t>“Muckraking” dates back to 1890-1920 with critical journalism describing the terrible social conditions in the US and holding government to account</a:t>
            </a:r>
          </a:p>
          <a:p>
            <a:pPr marL="285750" indent="-285750">
              <a:buFont typeface="Arial" panose="020B0604020202020204" pitchFamily="34" charset="0"/>
              <a:buChar char="•"/>
            </a:pPr>
            <a:r>
              <a:rPr lang="en-US" sz="1800" dirty="0">
                <a:solidFill>
                  <a:srgbClr val="2432B4"/>
                </a:solidFill>
                <a:latin typeface="Montserrat" pitchFamily="2" charset="77"/>
              </a:rPr>
              <a:t>Collaborations in the investigative community date back to the 1970ies with </a:t>
            </a:r>
          </a:p>
          <a:p>
            <a:pPr marL="285750" indent="-285750">
              <a:buFont typeface="Arial" panose="020B0604020202020204" pitchFamily="34" charset="0"/>
              <a:buChar char="•"/>
            </a:pPr>
            <a:r>
              <a:rPr lang="en-US" sz="1800" dirty="0">
                <a:solidFill>
                  <a:srgbClr val="2432B4"/>
                </a:solidFill>
                <a:latin typeface="Montserrat" pitchFamily="2" charset="77"/>
              </a:rPr>
              <a:t>In the late 1990es/early 2000, the first journalist driven cross-border collaborative journalism investigations were carried out on global level (example </a:t>
            </a:r>
            <a:r>
              <a:rPr lang="en-US" sz="1800" dirty="0">
                <a:solidFill>
                  <a:srgbClr val="2432B4"/>
                </a:solidFill>
                <a:latin typeface="Montserrat" pitchFamily="2" charset="77"/>
                <a:hlinkClick r:id="rId4"/>
              </a:rPr>
              <a:t>ICIJ Big Tobacco Smuggling</a:t>
            </a:r>
            <a:r>
              <a:rPr lang="en-US" sz="1800" dirty="0">
                <a:solidFill>
                  <a:srgbClr val="2432B4"/>
                </a:solidFill>
                <a:latin typeface="Montserrat" pitchFamily="2" charset="77"/>
              </a:rPr>
              <a:t>) and European level </a:t>
            </a:r>
            <a:r>
              <a:rPr lang="en-US" sz="1800" dirty="0" err="1">
                <a:solidFill>
                  <a:srgbClr val="2432B4"/>
                </a:solidFill>
                <a:latin typeface="Montserrat" pitchFamily="2" charset="77"/>
                <a:hlinkClick r:id="rId5"/>
              </a:rPr>
              <a:t>Farmsubsidy</a:t>
            </a:r>
            <a:r>
              <a:rPr lang="en-US" sz="1800" dirty="0">
                <a:solidFill>
                  <a:srgbClr val="2432B4"/>
                </a:solidFill>
                <a:latin typeface="Montserrat" pitchFamily="2" charset="77"/>
              </a:rPr>
              <a:t> network</a:t>
            </a:r>
          </a:p>
          <a:p>
            <a:pPr marL="0" lvl="0" indent="0" algn="l" rtl="0">
              <a:spcBef>
                <a:spcPts val="0"/>
              </a:spcBef>
              <a:spcAft>
                <a:spcPts val="0"/>
              </a:spcAft>
              <a:buNone/>
            </a:pPr>
            <a:endParaRPr lang="en-US" sz="1800" dirty="0">
              <a:solidFill>
                <a:srgbClr val="2432B4"/>
              </a:solidFill>
              <a:latin typeface="Montserrat" pitchFamily="2" charset="77"/>
            </a:endParaRPr>
          </a:p>
          <a:p>
            <a:pPr marL="0" lvl="0" indent="0" algn="l" rtl="0">
              <a:spcBef>
                <a:spcPts val="0"/>
              </a:spcBef>
              <a:spcAft>
                <a:spcPts val="0"/>
              </a:spcAft>
              <a:buNone/>
            </a:pP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D09C93D9-49FD-C4A7-EEDD-1ED894BBFA46}"/>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a:solidFill>
                  <a:srgbClr val="2432B4"/>
                </a:solidFill>
                <a:latin typeface="Montserrat" pitchFamily="2" charset="77"/>
                <a:ea typeface="Roboto Thin"/>
                <a:cs typeface="Roboto Thin"/>
                <a:sym typeface="Roboto Thin"/>
              </a:rPr>
              <a:t>A bit of </a:t>
            </a:r>
            <a:r>
              <a:rPr lang="da-DK" sz="2500" dirty="0" err="1">
                <a:solidFill>
                  <a:srgbClr val="2432B4"/>
                </a:solidFill>
                <a:latin typeface="Montserrat" pitchFamily="2" charset="77"/>
                <a:ea typeface="Roboto Thin"/>
                <a:cs typeface="Roboto Thin"/>
                <a:sym typeface="Roboto Thin"/>
              </a:rPr>
              <a:t>history</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81650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B23B323-23FD-5693-46A1-96B64988F828}"/>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B78D7B6D-EF96-C9AC-E2DD-30052B247C75}"/>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954B9197-63FE-5150-9941-818CEE3216DB}"/>
              </a:ext>
            </a:extLst>
          </p:cNvPr>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Meyer: </a:t>
            </a:r>
            <a:r>
              <a:rPr lang="en-US" sz="1800" dirty="0">
                <a:solidFill>
                  <a:srgbClr val="2432B4"/>
                </a:solidFill>
                <a:latin typeface="Montserrat" pitchFamily="2" charset="77"/>
              </a:rPr>
              <a:t>Ideals of journalism, logics of journalism</a:t>
            </a:r>
            <a:br>
              <a:rPr lang="en-US" sz="1800" dirty="0">
                <a:solidFill>
                  <a:srgbClr val="2432B4"/>
                </a:solidFill>
                <a:latin typeface="Montserrat" pitchFamily="2" charset="77"/>
              </a:rPr>
            </a:br>
            <a:endParaRPr lang="en-US" sz="1800" dirty="0">
              <a:solidFill>
                <a:srgbClr val="2432B4"/>
              </a:solidFill>
              <a:latin typeface="Montserrat" pitchFamily="2" charset="77"/>
            </a:endParaRPr>
          </a:p>
          <a:p>
            <a:pPr marL="0" lvl="0" indent="0" algn="l" rtl="0">
              <a:spcBef>
                <a:spcPts val="0"/>
              </a:spcBef>
              <a:spcAft>
                <a:spcPts val="0"/>
              </a:spcAft>
              <a:buNone/>
            </a:pPr>
            <a:r>
              <a:rPr lang="en-US" sz="1800" b="1" dirty="0">
                <a:solidFill>
                  <a:srgbClr val="2432B4"/>
                </a:solidFill>
                <a:latin typeface="Montserrat" pitchFamily="2" charset="77"/>
              </a:rPr>
              <a:t>Meyer: </a:t>
            </a:r>
            <a:r>
              <a:rPr lang="en-US" sz="1800" dirty="0">
                <a:solidFill>
                  <a:srgbClr val="2432B4"/>
                </a:solidFill>
                <a:latin typeface="Montserrat" pitchFamily="2" charset="77"/>
              </a:rPr>
              <a:t>Dualistic system (determining whether something is true or not) vs. </a:t>
            </a:r>
            <a:r>
              <a:rPr lang="en-US" sz="1800" dirty="0" err="1">
                <a:solidFill>
                  <a:srgbClr val="2432B4"/>
                </a:solidFill>
                <a:latin typeface="Montserrat" pitchFamily="2" charset="77"/>
              </a:rPr>
              <a:t>discoursive</a:t>
            </a:r>
            <a:r>
              <a:rPr lang="en-US" sz="1800" dirty="0">
                <a:solidFill>
                  <a:srgbClr val="2432B4"/>
                </a:solidFill>
                <a:latin typeface="Montserrat" pitchFamily="2" charset="77"/>
              </a:rPr>
              <a:t> system (discussion as driving force to shared solutions) in “truthful exchanges among different points of view”</a:t>
            </a:r>
          </a:p>
          <a:p>
            <a:pPr marL="0" lvl="0" indent="0" algn="l" rtl="0">
              <a:spcBef>
                <a:spcPts val="0"/>
              </a:spcBef>
              <a:spcAft>
                <a:spcPts val="0"/>
              </a:spcAft>
              <a:buNone/>
            </a:pPr>
            <a:br>
              <a:rPr lang="en-US" sz="1800" b="1" dirty="0">
                <a:solidFill>
                  <a:srgbClr val="2432B4"/>
                </a:solidFill>
                <a:latin typeface="Montserrat" pitchFamily="2" charset="77"/>
              </a:rPr>
            </a:br>
            <a:r>
              <a:rPr lang="en-US" sz="1800" b="1" dirty="0" err="1">
                <a:solidFill>
                  <a:srgbClr val="2432B4"/>
                </a:solidFill>
                <a:latin typeface="Montserrat" pitchFamily="2" charset="77"/>
              </a:rPr>
              <a:t>Grzeszyk</a:t>
            </a:r>
            <a:r>
              <a:rPr lang="en-US" sz="1800" dirty="0">
                <a:solidFill>
                  <a:srgbClr val="2432B4"/>
                </a:solidFill>
                <a:latin typeface="Montserrat" pitchFamily="2" charset="77"/>
              </a:rPr>
              <a:t> (citing </a:t>
            </a:r>
            <a:r>
              <a:rPr lang="en-US" sz="1800" dirty="0" err="1">
                <a:solidFill>
                  <a:srgbClr val="2432B4"/>
                </a:solidFill>
                <a:latin typeface="Montserrat" pitchFamily="2" charset="77"/>
              </a:rPr>
              <a:t>Chalaby</a:t>
            </a:r>
            <a:r>
              <a:rPr lang="en-US" sz="1800" dirty="0">
                <a:solidFill>
                  <a:srgbClr val="2432B4"/>
                </a:solidFill>
                <a:latin typeface="Montserrat" pitchFamily="2" charset="77"/>
              </a:rPr>
              <a:t>): Anglo-style journalism revelations vs. European style argument</a:t>
            </a:r>
          </a:p>
          <a:p>
            <a:pPr marL="0" lvl="0" indent="0" algn="l" rtl="0">
              <a:spcBef>
                <a:spcPts val="0"/>
              </a:spcBef>
              <a:spcAft>
                <a:spcPts val="0"/>
              </a:spcAft>
              <a:buNone/>
            </a:pPr>
            <a:br>
              <a:rPr lang="en-US" sz="1800" b="1" dirty="0">
                <a:solidFill>
                  <a:srgbClr val="2432B4"/>
                </a:solidFill>
                <a:latin typeface="Montserrat" pitchFamily="2" charset="77"/>
              </a:rPr>
            </a:br>
            <a:r>
              <a:rPr lang="en-US" sz="1800" b="1" dirty="0" err="1">
                <a:solidFill>
                  <a:srgbClr val="2432B4"/>
                </a:solidFill>
                <a:latin typeface="Montserrat" pitchFamily="2" charset="77"/>
              </a:rPr>
              <a:t>Grzeszyk</a:t>
            </a:r>
            <a:r>
              <a:rPr lang="en-US" sz="1800" b="1" dirty="0">
                <a:solidFill>
                  <a:srgbClr val="2432B4"/>
                </a:solidFill>
                <a:latin typeface="Montserrat" pitchFamily="2" charset="77"/>
              </a:rPr>
              <a:t>: </a:t>
            </a:r>
            <a:r>
              <a:rPr lang="en-US" sz="1800" dirty="0">
                <a:solidFill>
                  <a:srgbClr val="2432B4"/>
                </a:solidFill>
                <a:latin typeface="Montserrat" pitchFamily="2" charset="77"/>
              </a:rPr>
              <a:t>Cross-border collaboration as a way to call out bias. </a:t>
            </a:r>
          </a:p>
        </p:txBody>
      </p:sp>
      <p:sp>
        <p:nvSpPr>
          <p:cNvPr id="2" name="Google Shape;56;p13">
            <a:extLst>
              <a:ext uri="{FF2B5EF4-FFF2-40B4-BE49-F238E27FC236}">
                <a16:creationId xmlns:a16="http://schemas.microsoft.com/office/drawing/2014/main" id="{8443F92E-67B9-1A5A-9B6C-4326536F6B3A}"/>
              </a:ext>
            </a:extLst>
          </p:cNvPr>
          <p:cNvSpPr txBox="1"/>
          <p:nvPr/>
        </p:nvSpPr>
        <p:spPr>
          <a:xfrm>
            <a:off x="412699" y="167161"/>
            <a:ext cx="6709620"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solidFill>
                  <a:srgbClr val="2432B4"/>
                </a:solidFill>
                <a:latin typeface="Montserrat" pitchFamily="2" charset="77"/>
                <a:ea typeface="Roboto Thin"/>
                <a:cs typeface="Roboto Thin"/>
                <a:sym typeface="Roboto Thin"/>
              </a:rPr>
              <a:t>The concept of muckraking and </a:t>
            </a:r>
            <a:r>
              <a:rPr lang="en-US" sz="2100" b="1" dirty="0">
                <a:solidFill>
                  <a:srgbClr val="2432B4"/>
                </a:solidFill>
                <a:latin typeface="Montserrat" pitchFamily="2" charset="77"/>
                <a:ea typeface="Roboto Thin"/>
                <a:cs typeface="Roboto Thin"/>
                <a:sym typeface="Roboto Thin"/>
              </a:rPr>
              <a:t>our</a:t>
            </a:r>
            <a:r>
              <a:rPr lang="en-US" sz="2100" dirty="0">
                <a:solidFill>
                  <a:srgbClr val="2432B4"/>
                </a:solidFill>
                <a:latin typeface="Montserrat" pitchFamily="2" charset="77"/>
                <a:ea typeface="Roboto Thin"/>
                <a:cs typeface="Roboto Thin"/>
                <a:sym typeface="Roboto Thin"/>
              </a:rPr>
              <a:t> journalism</a:t>
            </a:r>
            <a:endParaRPr sz="21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155610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2319BCC-31FC-3D8C-59AB-99D030E1FD3D}"/>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25867ECE-622E-EB28-5BC8-5B4DBF7477F2}"/>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17BD110D-94F3-4E7C-3B79-613BFF373458}"/>
              </a:ext>
            </a:extLst>
          </p:cNvPr>
          <p:cNvSpPr txBox="1"/>
          <p:nvPr/>
        </p:nvSpPr>
        <p:spPr>
          <a:xfrm>
            <a:off x="412699" y="1371600"/>
            <a:ext cx="6160200" cy="3337904"/>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Know what you are excluding</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Be transparent about your mission</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Expect to find more than two sides of a story</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Be aware of narratives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Embrace diversity</a:t>
            </a:r>
          </a:p>
        </p:txBody>
      </p:sp>
      <p:sp>
        <p:nvSpPr>
          <p:cNvPr id="2" name="Google Shape;56;p13">
            <a:extLst>
              <a:ext uri="{FF2B5EF4-FFF2-40B4-BE49-F238E27FC236}">
                <a16:creationId xmlns:a16="http://schemas.microsoft.com/office/drawing/2014/main" id="{CF1C59FF-F4DD-6A56-A164-1C90C81C409B}"/>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err="1">
                <a:solidFill>
                  <a:srgbClr val="2432B4"/>
                </a:solidFill>
                <a:latin typeface="Montserrat" pitchFamily="2" charset="77"/>
                <a:ea typeface="Roboto Thin"/>
                <a:cs typeface="Roboto Thin"/>
                <a:sym typeface="Roboto Thin"/>
              </a:rPr>
              <a:t>Grzeszyk’s</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recommendations</a:t>
            </a:r>
            <a:r>
              <a:rPr lang="da-DK" sz="2500" dirty="0">
                <a:solidFill>
                  <a:srgbClr val="2432B4"/>
                </a:solidFill>
                <a:latin typeface="Montserrat" pitchFamily="2" charset="77"/>
                <a:ea typeface="Roboto Thin"/>
                <a:cs typeface="Roboto Thin"/>
                <a:sym typeface="Roboto Thin"/>
              </a:rPr>
              <a:t>:</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1326858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EEA01C4-8F7D-F21C-FF46-67D663EAD24E}"/>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891DF8DB-A62A-9BCC-41FF-1D402AB17B06}"/>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434C19C4-8CBA-C209-A914-D2A0239CEAD0}"/>
              </a:ext>
            </a:extLst>
          </p:cNvPr>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dirty="0" err="1">
                <a:solidFill>
                  <a:srgbClr val="2432B4"/>
                </a:solidFill>
                <a:latin typeface="Montserrat" pitchFamily="2" charset="77"/>
              </a:rPr>
              <a:t>Luyendijk</a:t>
            </a:r>
            <a:r>
              <a:rPr lang="en-US" sz="1500" b="1" dirty="0">
                <a:solidFill>
                  <a:srgbClr val="2432B4"/>
                </a:solidFill>
                <a:latin typeface="Montserrat" pitchFamily="2" charset="77"/>
              </a:rPr>
              <a:t>: Self-healing capacity of a democracy </a:t>
            </a:r>
          </a:p>
          <a:p>
            <a:pPr marL="0" lvl="0" indent="0" algn="l" rtl="0">
              <a:spcBef>
                <a:spcPts val="0"/>
              </a:spcBef>
              <a:spcAft>
                <a:spcPts val="0"/>
              </a:spcAft>
              <a:buNone/>
            </a:pPr>
            <a:r>
              <a:rPr lang="en-US" sz="1500" dirty="0">
                <a:solidFill>
                  <a:srgbClr val="2432B4"/>
                </a:solidFill>
                <a:latin typeface="Montserrat" pitchFamily="2" charset="77"/>
              </a:rPr>
              <a:t>What if journalists set the agenda with all these revelations of sad, worrying, outrageous things – and then nothing happens?</a:t>
            </a:r>
          </a:p>
          <a:p>
            <a:pPr marL="0" lvl="0" indent="0" algn="l" rtl="0">
              <a:spcBef>
                <a:spcPts val="0"/>
              </a:spcBef>
              <a:spcAft>
                <a:spcPts val="0"/>
              </a:spcAft>
              <a:buNone/>
            </a:pPr>
            <a:endParaRPr lang="en-US" sz="1500" dirty="0">
              <a:solidFill>
                <a:srgbClr val="2432B4"/>
              </a:solidFill>
              <a:latin typeface="Montserrat" pitchFamily="2" charset="77"/>
            </a:endParaRPr>
          </a:p>
          <a:p>
            <a:pPr marL="0" lvl="0" indent="0" algn="l" rtl="0">
              <a:spcBef>
                <a:spcPts val="0"/>
              </a:spcBef>
              <a:spcAft>
                <a:spcPts val="0"/>
              </a:spcAft>
              <a:buNone/>
            </a:pPr>
            <a:r>
              <a:rPr lang="en-US" sz="1500" b="1" dirty="0">
                <a:solidFill>
                  <a:srgbClr val="2432B4"/>
                </a:solidFill>
                <a:latin typeface="Montserrat" pitchFamily="2" charset="77"/>
              </a:rPr>
              <a:t>Hird: Impact reverse engineered</a:t>
            </a:r>
          </a:p>
          <a:p>
            <a:pPr marL="0" lvl="0" indent="0" algn="l" rtl="0">
              <a:spcBef>
                <a:spcPts val="0"/>
              </a:spcBef>
              <a:spcAft>
                <a:spcPts val="0"/>
              </a:spcAft>
              <a:buNone/>
            </a:pPr>
            <a:r>
              <a:rPr lang="en-US" sz="1500" dirty="0">
                <a:solidFill>
                  <a:srgbClr val="2432B4"/>
                </a:solidFill>
                <a:latin typeface="Montserrat" pitchFamily="2" charset="77"/>
              </a:rPr>
              <a:t>Case study from the moment of publication to the moment when some improvement actually </a:t>
            </a:r>
            <a:r>
              <a:rPr lang="en-US" sz="1500" dirty="0" err="1">
                <a:solidFill>
                  <a:srgbClr val="2432B4"/>
                </a:solidFill>
                <a:latin typeface="Montserrat" pitchFamily="2" charset="77"/>
              </a:rPr>
              <a:t>occured</a:t>
            </a:r>
            <a:r>
              <a:rPr lang="en-US" sz="1500" dirty="0">
                <a:solidFill>
                  <a:srgbClr val="2432B4"/>
                </a:solidFill>
                <a:latin typeface="Montserrat" pitchFamily="2" charset="77"/>
              </a:rPr>
              <a:t> – but what precisely happened in between?</a:t>
            </a:r>
          </a:p>
          <a:p>
            <a:pPr marL="0" lvl="0" indent="0" algn="l" rtl="0">
              <a:spcBef>
                <a:spcPts val="0"/>
              </a:spcBef>
              <a:spcAft>
                <a:spcPts val="0"/>
              </a:spcAft>
              <a:buNone/>
            </a:pPr>
            <a:endParaRPr lang="en-US" sz="1500" dirty="0">
              <a:solidFill>
                <a:srgbClr val="2432B4"/>
              </a:solidFill>
              <a:latin typeface="Montserrat" pitchFamily="2" charset="77"/>
            </a:endParaRPr>
          </a:p>
          <a:p>
            <a:pPr marL="0" lvl="0" indent="0" algn="l" rtl="0">
              <a:spcBef>
                <a:spcPts val="0"/>
              </a:spcBef>
              <a:spcAft>
                <a:spcPts val="0"/>
              </a:spcAft>
              <a:buNone/>
            </a:pPr>
            <a:r>
              <a:rPr lang="en-US" sz="1500" b="1" dirty="0">
                <a:solidFill>
                  <a:srgbClr val="2432B4"/>
                </a:solidFill>
                <a:latin typeface="Montserrat" pitchFamily="2" charset="77"/>
              </a:rPr>
              <a:t>Trusting News: Trust from the head and the heart</a:t>
            </a:r>
          </a:p>
          <a:p>
            <a:pPr marL="0" lvl="0" indent="0" algn="l" rtl="0">
              <a:spcBef>
                <a:spcPts val="0"/>
              </a:spcBef>
              <a:spcAft>
                <a:spcPts val="0"/>
              </a:spcAft>
              <a:buNone/>
            </a:pPr>
            <a:r>
              <a:rPr lang="en-US" sz="1500" dirty="0">
                <a:solidFill>
                  <a:srgbClr val="2432B4"/>
                </a:solidFill>
                <a:latin typeface="Montserrat" pitchFamily="2" charset="77"/>
              </a:rPr>
              <a:t>If there is a weak social bond, unveiling something scandalous can further distrust in society and institutions and thus </a:t>
            </a:r>
            <a:r>
              <a:rPr lang="en-US" sz="1500" dirty="0" err="1">
                <a:solidFill>
                  <a:srgbClr val="2432B4"/>
                </a:solidFill>
                <a:latin typeface="Montserrat" pitchFamily="2" charset="77"/>
              </a:rPr>
              <a:t>destabilise</a:t>
            </a:r>
            <a:r>
              <a:rPr lang="en-US" sz="1500" dirty="0">
                <a:solidFill>
                  <a:srgbClr val="2432B4"/>
                </a:solidFill>
                <a:latin typeface="Montserrat" pitchFamily="2" charset="77"/>
              </a:rPr>
              <a:t>. </a:t>
            </a:r>
          </a:p>
        </p:txBody>
      </p:sp>
      <p:sp>
        <p:nvSpPr>
          <p:cNvPr id="2" name="Google Shape;56;p13">
            <a:extLst>
              <a:ext uri="{FF2B5EF4-FFF2-40B4-BE49-F238E27FC236}">
                <a16:creationId xmlns:a16="http://schemas.microsoft.com/office/drawing/2014/main" id="{09F67DCA-748B-6972-6184-1EC115059C34}"/>
              </a:ext>
            </a:extLst>
          </p:cNvPr>
          <p:cNvSpPr txBox="1"/>
          <p:nvPr/>
        </p:nvSpPr>
        <p:spPr>
          <a:xfrm>
            <a:off x="412699" y="167161"/>
            <a:ext cx="6973939"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dirty="0">
                <a:solidFill>
                  <a:srgbClr val="2432B4"/>
                </a:solidFill>
                <a:latin typeface="Montserrat" pitchFamily="2" charset="77"/>
                <a:ea typeface="Roboto Thin"/>
                <a:cs typeface="Roboto Thin"/>
                <a:sym typeface="Roboto Thin"/>
              </a:rPr>
              <a:t>Investigative journalism and potential reactions</a:t>
            </a:r>
            <a:endParaRPr sz="21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13206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title="Arena Guidebook_pp-main-02.png"/>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Cross-border journalism as a method</a:t>
            </a:r>
          </a:p>
          <a:p>
            <a:pPr lvl="5"/>
            <a:r>
              <a:rPr lang="en-US" sz="1800" dirty="0">
                <a:solidFill>
                  <a:srgbClr val="2432B4"/>
                </a:solidFill>
                <a:latin typeface="Montserrat" pitchFamily="2" charset="77"/>
              </a:rPr>
              <a:t>	Step-by-step introduction</a:t>
            </a:r>
            <a:br>
              <a:rPr lang="en-US" sz="1800" dirty="0">
                <a:solidFill>
                  <a:srgbClr val="2432B4"/>
                </a:solidFill>
                <a:latin typeface="Montserrat" pitchFamily="2" charset="77"/>
              </a:rPr>
            </a:br>
            <a:endParaRPr lang="en-US"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Cross-border journalism as a mindset</a:t>
            </a:r>
            <a:br>
              <a:rPr lang="en-US" sz="1800" dirty="0">
                <a:solidFill>
                  <a:srgbClr val="2432B4"/>
                </a:solidFill>
                <a:latin typeface="Montserrat" pitchFamily="2" charset="77"/>
              </a:rPr>
            </a:br>
            <a:r>
              <a:rPr lang="en-US" sz="1800" dirty="0">
                <a:solidFill>
                  <a:srgbClr val="2432B4"/>
                </a:solidFill>
                <a:latin typeface="Montserrat" pitchFamily="2" charset="77"/>
              </a:rPr>
              <a:t>	</a:t>
            </a:r>
            <a:r>
              <a:rPr lang="en-US" sz="1800" dirty="0" err="1">
                <a:solidFill>
                  <a:srgbClr val="2432B4"/>
                </a:solidFill>
                <a:latin typeface="Montserrat" pitchFamily="2" charset="77"/>
              </a:rPr>
              <a:t>Unbias</a:t>
            </a:r>
            <a:r>
              <a:rPr lang="en-US" sz="1800" dirty="0">
                <a:solidFill>
                  <a:srgbClr val="2432B4"/>
                </a:solidFill>
                <a:latin typeface="Montserrat" pitchFamily="2" charset="77"/>
              </a:rPr>
              <a:t> the news</a:t>
            </a:r>
            <a:br>
              <a:rPr lang="en-US" sz="1800" dirty="0">
                <a:solidFill>
                  <a:srgbClr val="2432B4"/>
                </a:solidFill>
                <a:latin typeface="Montserrat" pitchFamily="2" charset="77"/>
              </a:rPr>
            </a:br>
            <a:r>
              <a:rPr lang="en-US" sz="1800" dirty="0">
                <a:solidFill>
                  <a:srgbClr val="2432B4"/>
                </a:solidFill>
                <a:latin typeface="Montserrat" pitchFamily="2" charset="77"/>
              </a:rPr>
              <a:t>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Thinking about cross-border journalism</a:t>
            </a:r>
            <a:br>
              <a:rPr lang="en-US" sz="1800" dirty="0">
                <a:solidFill>
                  <a:srgbClr val="2432B4"/>
                </a:solidFill>
                <a:latin typeface="Montserrat" pitchFamily="2" charset="77"/>
              </a:rPr>
            </a:br>
            <a:r>
              <a:rPr lang="en-US" sz="1800" dirty="0">
                <a:solidFill>
                  <a:srgbClr val="2432B4"/>
                </a:solidFill>
                <a:latin typeface="Montserrat" pitchFamily="2" charset="77"/>
              </a:rPr>
              <a:t>	Practitioners and academics looking at 	cross-border journalism	</a:t>
            </a: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588BCA55-E3AF-CDBE-F7F8-204C6857C36B}"/>
              </a:ext>
            </a:extLst>
          </p:cNvPr>
          <p:cNvSpPr txBox="1"/>
          <p:nvPr/>
        </p:nvSpPr>
        <p:spPr>
          <a:xfrm>
            <a:off x="412699" y="167161"/>
            <a:ext cx="674248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a:solidFill>
                  <a:srgbClr val="2432B4"/>
                </a:solidFill>
                <a:latin typeface="Montserrat" pitchFamily="2" charset="77"/>
                <a:ea typeface="Roboto Thin"/>
                <a:cs typeface="Roboto Thin"/>
                <a:sym typeface="Roboto Thin"/>
              </a:rPr>
              <a:t>Cross-border </a:t>
            </a:r>
            <a:r>
              <a:rPr lang="da-DK" sz="2500" dirty="0" err="1">
                <a:solidFill>
                  <a:srgbClr val="2432B4"/>
                </a:solidFill>
                <a:latin typeface="Montserrat" pitchFamily="2" charset="77"/>
                <a:ea typeface="Roboto Thin"/>
                <a:cs typeface="Roboto Thin"/>
                <a:sym typeface="Roboto Thin"/>
              </a:rPr>
              <a:t>collaborative</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journalism</a:t>
            </a:r>
            <a:r>
              <a:rPr lang="da-DK" sz="2500" dirty="0">
                <a:solidFill>
                  <a:srgbClr val="2432B4"/>
                </a:solidFill>
                <a:latin typeface="Montserrat" pitchFamily="2" charset="77"/>
                <a:ea typeface="Roboto Thin"/>
                <a:cs typeface="Roboto Thin"/>
                <a:sym typeface="Roboto Thin"/>
              </a:rPr>
              <a:t> </a:t>
            </a:r>
            <a:endParaRPr sz="2500" dirty="0">
              <a:solidFill>
                <a:srgbClr val="2432B4"/>
              </a:solidFill>
              <a:latin typeface="Montserrat" pitchFamily="2" charset="77"/>
              <a:ea typeface="Roboto Thin"/>
              <a:cs typeface="Roboto Thin"/>
              <a:sym typeface="Roboto Th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F1A2329-8403-D264-D568-84ED76627F9A}"/>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59D2BD4A-0E41-0225-4603-0E5138EF0013}"/>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D3B7CD23-C095-9F16-0913-148567300B9E}"/>
              </a:ext>
            </a:extLst>
          </p:cNvPr>
          <p:cNvSpPr txBox="1"/>
          <p:nvPr/>
        </p:nvSpPr>
        <p:spPr>
          <a:xfrm>
            <a:off x="412699" y="1013131"/>
            <a:ext cx="6160200"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800" b="1" dirty="0">
                <a:solidFill>
                  <a:srgbClr val="2432B4"/>
                </a:solidFill>
                <a:latin typeface="Montserrat" pitchFamily="2" charset="77"/>
              </a:rPr>
              <a:t>Collaboration is a </a:t>
            </a:r>
            <a:r>
              <a:rPr lang="da-DK" sz="1800" b="1" dirty="0" err="1">
                <a:solidFill>
                  <a:srgbClr val="2432B4"/>
                </a:solidFill>
                <a:latin typeface="Montserrat" pitchFamily="2" charset="77"/>
              </a:rPr>
              <a:t>competence</a:t>
            </a:r>
            <a:endParaRPr lang="da-DK" sz="1800" b="1" dirty="0">
              <a:solidFill>
                <a:srgbClr val="2432B4"/>
              </a:solidFill>
              <a:latin typeface="Montserrat" pitchFamily="2" charset="77"/>
            </a:endParaRPr>
          </a:p>
          <a:p>
            <a:pPr marL="0" lvl="0" indent="0" algn="l" rtl="0">
              <a:spcBef>
                <a:spcPts val="0"/>
              </a:spcBef>
              <a:spcAft>
                <a:spcPts val="0"/>
              </a:spcAft>
              <a:buNone/>
            </a:pPr>
            <a:r>
              <a:rPr lang="en-US" sz="1800" dirty="0">
                <a:solidFill>
                  <a:srgbClr val="2432B4"/>
                </a:solidFill>
                <a:latin typeface="Montserrat" pitchFamily="2" charset="77"/>
              </a:rPr>
              <a:t>In the 2020ies, collaboration in journalism is a competence applied in investigative journalism and beyond – way beyond! For example:</a:t>
            </a:r>
          </a:p>
          <a:p>
            <a:pPr marL="0" lvl="0" indent="0" algn="l" rtl="0">
              <a:spcBef>
                <a:spcPts val="0"/>
              </a:spcBef>
              <a:spcAft>
                <a:spcPts val="0"/>
              </a:spcAft>
              <a:buNone/>
            </a:pPr>
            <a:endParaRPr lang="en-US"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en-US" sz="1500" dirty="0" err="1">
                <a:solidFill>
                  <a:srgbClr val="2432B4"/>
                </a:solidFill>
                <a:latin typeface="Montserrat" pitchFamily="2" charset="77"/>
              </a:rPr>
              <a:t>Unbias</a:t>
            </a:r>
            <a:r>
              <a:rPr lang="en-US" sz="1500" dirty="0">
                <a:solidFill>
                  <a:srgbClr val="2432B4"/>
                </a:solidFill>
                <a:latin typeface="Montserrat" pitchFamily="2" charset="77"/>
              </a:rPr>
              <a:t> the News:</a:t>
            </a:r>
          </a:p>
          <a:p>
            <a:pPr lvl="1"/>
            <a:r>
              <a:rPr lang="en-US" sz="1500" dirty="0">
                <a:solidFill>
                  <a:srgbClr val="2432B4"/>
                </a:solidFill>
                <a:latin typeface="Montserrat" pitchFamily="2" charset="77"/>
              </a:rPr>
              <a:t>	Various </a:t>
            </a:r>
            <a:r>
              <a:rPr lang="en-US" sz="1500" dirty="0" err="1">
                <a:solidFill>
                  <a:srgbClr val="2432B4"/>
                </a:solidFill>
                <a:latin typeface="Montserrat" pitchFamily="2" charset="77"/>
              </a:rPr>
              <a:t>reportings</a:t>
            </a:r>
            <a:r>
              <a:rPr lang="en-US" sz="1500" dirty="0">
                <a:solidFill>
                  <a:srgbClr val="2432B4"/>
                </a:solidFill>
                <a:latin typeface="Montserrat" pitchFamily="2" charset="77"/>
              </a:rPr>
              <a:t> across borders – from 	global climate inequality to feminism</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Netherlands:</a:t>
            </a:r>
          </a:p>
          <a:p>
            <a:pPr lvl="0" algn="l" rtl="0">
              <a:spcBef>
                <a:spcPts val="0"/>
              </a:spcBef>
              <a:spcAft>
                <a:spcPts val="0"/>
              </a:spcAft>
            </a:pPr>
            <a:r>
              <a:rPr lang="en-US" sz="1500" dirty="0">
                <a:solidFill>
                  <a:srgbClr val="2432B4"/>
                </a:solidFill>
                <a:latin typeface="Montserrat" pitchFamily="2" charset="77"/>
              </a:rPr>
              <a:t>	Collaboration competences to work on 	shared topics across municipality and 	regional borders in the same country</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PFAS investigations:</a:t>
            </a:r>
          </a:p>
          <a:p>
            <a:pPr lvl="1"/>
            <a:r>
              <a:rPr lang="en-US" sz="1500" dirty="0">
                <a:solidFill>
                  <a:srgbClr val="2432B4"/>
                </a:solidFill>
                <a:latin typeface="Montserrat" pitchFamily="2" charset="77"/>
              </a:rPr>
              <a:t>	Collaborations between journalists and 	scientists and (to some extend) civil society)</a:t>
            </a:r>
          </a:p>
          <a:p>
            <a:pPr marL="0" lvl="0" indent="0" algn="l" rtl="0">
              <a:spcBef>
                <a:spcPts val="0"/>
              </a:spcBef>
              <a:spcAft>
                <a:spcPts val="0"/>
              </a:spcAft>
              <a:buNone/>
            </a:pPr>
            <a:endParaRPr lang="da-DK"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9B56EB6A-E7E3-8161-5B5C-054FF0520EFE}"/>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Collaboration as a trend</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14957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432B4"/>
        </a:solidFill>
        <a:effectLst/>
      </p:bgPr>
    </p:bg>
    <p:spTree>
      <p:nvGrpSpPr>
        <p:cNvPr id="1" name="">
          <a:extLst>
            <a:ext uri="{FF2B5EF4-FFF2-40B4-BE49-F238E27FC236}">
              <a16:creationId xmlns:a16="http://schemas.microsoft.com/office/drawing/2014/main" id="{BE401675-D53A-7DD7-1884-63824D162678}"/>
            </a:ext>
          </a:extLst>
        </p:cNvPr>
        <p:cNvGrpSpPr/>
        <p:nvPr/>
      </p:nvGrpSpPr>
      <p:grpSpPr>
        <a:xfrm>
          <a:off x="0" y="0"/>
          <a:ext cx="0" cy="0"/>
          <a:chOff x="0" y="0"/>
          <a:chExt cx="0" cy="0"/>
        </a:xfrm>
      </p:grpSpPr>
      <p:sp>
        <p:nvSpPr>
          <p:cNvPr id="2" name="Google Shape;55;p13">
            <a:extLst>
              <a:ext uri="{FF2B5EF4-FFF2-40B4-BE49-F238E27FC236}">
                <a16:creationId xmlns:a16="http://schemas.microsoft.com/office/drawing/2014/main" id="{7DD7C1F3-92BA-3D9C-F2E1-5C6295317060}"/>
              </a:ext>
            </a:extLst>
          </p:cNvPr>
          <p:cNvSpPr txBox="1"/>
          <p:nvPr/>
        </p:nvSpPr>
        <p:spPr>
          <a:xfrm>
            <a:off x="983536" y="1473218"/>
            <a:ext cx="6453108" cy="2341545"/>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US" sz="3300" dirty="0">
                <a:solidFill>
                  <a:schemeClr val="bg1"/>
                </a:solidFill>
                <a:latin typeface="Montserrat" pitchFamily="2" charset="77"/>
              </a:rPr>
              <a:t>Thinking about cross-border journalism: Practitioners and academics looking at cross-border journalism</a:t>
            </a:r>
            <a:endParaRPr sz="3300" dirty="0">
              <a:solidFill>
                <a:schemeClr val="bg1"/>
              </a:solidFill>
              <a:latin typeface="Montserrat" pitchFamily="2" charset="77"/>
              <a:ea typeface="Roboto Medium"/>
              <a:cs typeface="Roboto Condensed" panose="02000000000000000000" pitchFamily="2" charset="0"/>
              <a:sym typeface="Roboto Medium"/>
            </a:endParaRPr>
          </a:p>
        </p:txBody>
      </p:sp>
    </p:spTree>
    <p:extLst>
      <p:ext uri="{BB962C8B-B14F-4D97-AF65-F5344CB8AC3E}">
        <p14:creationId xmlns:p14="http://schemas.microsoft.com/office/powerpoint/2010/main" val="2742679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F19FD52-4510-7E46-FB78-61366CA8B157}"/>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CD96F351-1221-4551-85CF-C212632895A8}"/>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186A3AEB-44D2-90C6-F026-0E0D5DB4A1FB}"/>
              </a:ext>
            </a:extLst>
          </p:cNvPr>
          <p:cNvSpPr txBox="1"/>
          <p:nvPr/>
        </p:nvSpPr>
        <p:spPr>
          <a:xfrm>
            <a:off x="412699" y="1120286"/>
            <a:ext cx="6160200" cy="3567786"/>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da-DK" sz="1500" dirty="0">
                <a:solidFill>
                  <a:srgbClr val="2432B4"/>
                </a:solidFill>
                <a:latin typeface="Montserrat" pitchFamily="2" charset="77"/>
              </a:rPr>
              <a:t>How to </a:t>
            </a:r>
            <a:r>
              <a:rPr lang="da-DK" sz="1500" dirty="0" err="1">
                <a:solidFill>
                  <a:srgbClr val="2432B4"/>
                </a:solidFill>
                <a:latin typeface="Montserrat" pitchFamily="2" charset="77"/>
              </a:rPr>
              <a:t>define</a:t>
            </a:r>
            <a:r>
              <a:rPr lang="da-DK" sz="1500" dirty="0">
                <a:solidFill>
                  <a:srgbClr val="2432B4"/>
                </a:solidFill>
                <a:latin typeface="Montserrat" pitchFamily="2" charset="77"/>
              </a:rPr>
              <a:t> it: </a:t>
            </a:r>
            <a:r>
              <a:rPr lang="da-DK" sz="1500" dirty="0" err="1">
                <a:solidFill>
                  <a:srgbClr val="2432B4"/>
                </a:solidFill>
                <a:latin typeface="Montserrat" pitchFamily="2" charset="77"/>
              </a:rPr>
              <a:t>what</a:t>
            </a:r>
            <a:r>
              <a:rPr lang="da-DK" sz="1500" dirty="0">
                <a:solidFill>
                  <a:srgbClr val="2432B4"/>
                </a:solidFill>
                <a:latin typeface="Montserrat" pitchFamily="2" charset="77"/>
              </a:rPr>
              <a:t> is cross-border </a:t>
            </a:r>
            <a:r>
              <a:rPr lang="da-DK" sz="1500" dirty="0" err="1">
                <a:solidFill>
                  <a:srgbClr val="2432B4"/>
                </a:solidFill>
                <a:latin typeface="Montserrat" pitchFamily="2" charset="77"/>
              </a:rPr>
              <a:t>collaborative</a:t>
            </a:r>
            <a:r>
              <a:rPr lang="da-DK" sz="1500" dirty="0">
                <a:solidFill>
                  <a:srgbClr val="2432B4"/>
                </a:solidFill>
                <a:latin typeface="Montserrat" pitchFamily="2" charset="77"/>
              </a:rPr>
              <a:t> </a:t>
            </a:r>
            <a:r>
              <a:rPr lang="da-DK" sz="1500" dirty="0" err="1">
                <a:solidFill>
                  <a:srgbClr val="2432B4"/>
                </a:solidFill>
                <a:latin typeface="Montserrat" pitchFamily="2" charset="77"/>
              </a:rPr>
              <a:t>journalism</a:t>
            </a:r>
            <a:r>
              <a:rPr lang="da-DK" sz="1500" dirty="0">
                <a:solidFill>
                  <a:srgbClr val="2432B4"/>
                </a:solidFill>
                <a:latin typeface="Montserrat" pitchFamily="2" charset="77"/>
              </a:rPr>
              <a:t>?</a:t>
            </a:r>
          </a:p>
          <a:p>
            <a:pPr marL="171450" lvl="0" indent="-171450" algn="l" rtl="0">
              <a:spcBef>
                <a:spcPts val="0"/>
              </a:spcBef>
              <a:spcAft>
                <a:spcPts val="0"/>
              </a:spcAft>
              <a:buFont typeface="Arial" panose="020B0604020202020204" pitchFamily="34" charset="0"/>
              <a:buChar char="•"/>
            </a:pPr>
            <a:r>
              <a:rPr lang="da-DK" sz="1500" dirty="0">
                <a:solidFill>
                  <a:srgbClr val="2432B4"/>
                </a:solidFill>
                <a:latin typeface="Montserrat" pitchFamily="2" charset="77"/>
              </a:rPr>
              <a:t>How </a:t>
            </a:r>
            <a:r>
              <a:rPr lang="da-DK" sz="1500" dirty="0" err="1">
                <a:solidFill>
                  <a:srgbClr val="2432B4"/>
                </a:solidFill>
                <a:latin typeface="Montserrat" pitchFamily="2" charset="77"/>
              </a:rPr>
              <a:t>does</a:t>
            </a:r>
            <a:r>
              <a:rPr lang="da-DK" sz="1500" dirty="0">
                <a:solidFill>
                  <a:srgbClr val="2432B4"/>
                </a:solidFill>
                <a:latin typeface="Montserrat" pitchFamily="2" charset="77"/>
              </a:rPr>
              <a:t> cross-border </a:t>
            </a:r>
            <a:r>
              <a:rPr lang="da-DK" sz="1500" dirty="0" err="1">
                <a:solidFill>
                  <a:srgbClr val="2432B4"/>
                </a:solidFill>
                <a:latin typeface="Montserrat" pitchFamily="2" charset="77"/>
              </a:rPr>
              <a:t>collaborative</a:t>
            </a:r>
            <a:r>
              <a:rPr lang="da-DK" sz="1500" dirty="0">
                <a:solidFill>
                  <a:srgbClr val="2432B4"/>
                </a:solidFill>
                <a:latin typeface="Montserrat" pitchFamily="2" charset="77"/>
              </a:rPr>
              <a:t> </a:t>
            </a:r>
            <a:r>
              <a:rPr lang="da-DK" sz="1500" dirty="0" err="1">
                <a:solidFill>
                  <a:srgbClr val="2432B4"/>
                </a:solidFill>
                <a:latin typeface="Montserrat" pitchFamily="2" charset="77"/>
              </a:rPr>
              <a:t>journalism</a:t>
            </a:r>
            <a:r>
              <a:rPr lang="da-DK" sz="1500" dirty="0">
                <a:solidFill>
                  <a:srgbClr val="2432B4"/>
                </a:solidFill>
                <a:latin typeface="Montserrat" pitchFamily="2" charset="77"/>
              </a:rPr>
              <a:t> </a:t>
            </a:r>
            <a:r>
              <a:rPr lang="da-DK" sz="1500" dirty="0" err="1">
                <a:solidFill>
                  <a:srgbClr val="2432B4"/>
                </a:solidFill>
                <a:latin typeface="Montserrat" pitchFamily="2" charset="77"/>
              </a:rPr>
              <a:t>work</a:t>
            </a:r>
            <a:r>
              <a:rPr lang="da-DK" sz="1500" dirty="0">
                <a:solidFill>
                  <a:srgbClr val="2432B4"/>
                </a:solidFill>
                <a:latin typeface="Montserrat" pitchFamily="2" charset="77"/>
              </a:rPr>
              <a:t>? </a:t>
            </a:r>
          </a:p>
          <a:p>
            <a:pPr marL="171450" lvl="0" indent="-171450" algn="l" rtl="0">
              <a:spcBef>
                <a:spcPts val="0"/>
              </a:spcBef>
              <a:spcAft>
                <a:spcPts val="0"/>
              </a:spcAft>
              <a:buFont typeface="Arial" panose="020B0604020202020204" pitchFamily="34" charset="0"/>
              <a:buChar char="•"/>
            </a:pPr>
            <a:r>
              <a:rPr lang="da-DK" sz="1500" dirty="0" err="1">
                <a:solidFill>
                  <a:srgbClr val="2432B4"/>
                </a:solidFill>
                <a:latin typeface="Montserrat" pitchFamily="2" charset="77"/>
              </a:rPr>
              <a:t>Does</a:t>
            </a:r>
            <a:r>
              <a:rPr lang="da-DK" sz="1500" dirty="0">
                <a:solidFill>
                  <a:srgbClr val="2432B4"/>
                </a:solidFill>
                <a:latin typeface="Montserrat" pitchFamily="2" charset="77"/>
              </a:rPr>
              <a:t> cross-border </a:t>
            </a:r>
            <a:r>
              <a:rPr lang="da-DK" sz="1500" dirty="0" err="1">
                <a:solidFill>
                  <a:srgbClr val="2432B4"/>
                </a:solidFill>
                <a:latin typeface="Montserrat" pitchFamily="2" charset="77"/>
              </a:rPr>
              <a:t>journalism</a:t>
            </a:r>
            <a:r>
              <a:rPr lang="da-DK" sz="1500" dirty="0">
                <a:solidFill>
                  <a:srgbClr val="2432B4"/>
                </a:solidFill>
                <a:latin typeface="Montserrat" pitchFamily="2" charset="77"/>
              </a:rPr>
              <a:t> </a:t>
            </a:r>
            <a:r>
              <a:rPr lang="da-DK" sz="1500" dirty="0" err="1">
                <a:solidFill>
                  <a:srgbClr val="2432B4"/>
                </a:solidFill>
                <a:latin typeface="Montserrat" pitchFamily="2" charset="77"/>
              </a:rPr>
              <a:t>make</a:t>
            </a:r>
            <a:r>
              <a:rPr lang="da-DK" sz="1500" dirty="0">
                <a:solidFill>
                  <a:srgbClr val="2432B4"/>
                </a:solidFill>
                <a:latin typeface="Montserrat" pitchFamily="2" charset="77"/>
              </a:rPr>
              <a:t> a difference in society? </a:t>
            </a:r>
          </a:p>
          <a:p>
            <a:pPr marL="171450" lvl="0" indent="-171450" algn="l" rtl="0">
              <a:spcBef>
                <a:spcPts val="0"/>
              </a:spcBef>
              <a:spcAft>
                <a:spcPts val="0"/>
              </a:spcAft>
              <a:buFont typeface="Arial" panose="020B0604020202020204" pitchFamily="34" charset="0"/>
              <a:buChar char="•"/>
            </a:pPr>
            <a:r>
              <a:rPr lang="da-DK" sz="1500" dirty="0" err="1">
                <a:solidFill>
                  <a:srgbClr val="2432B4"/>
                </a:solidFill>
                <a:latin typeface="Montserrat" pitchFamily="2" charset="77"/>
              </a:rPr>
              <a:t>Who</a:t>
            </a:r>
            <a:r>
              <a:rPr lang="da-DK" sz="1500" dirty="0">
                <a:solidFill>
                  <a:srgbClr val="2432B4"/>
                </a:solidFill>
                <a:latin typeface="Montserrat" pitchFamily="2" charset="77"/>
              </a:rPr>
              <a:t> </a:t>
            </a:r>
            <a:r>
              <a:rPr lang="da-DK" sz="1500" dirty="0" err="1">
                <a:solidFill>
                  <a:srgbClr val="2432B4"/>
                </a:solidFill>
                <a:latin typeface="Montserrat" pitchFamily="2" charset="77"/>
              </a:rPr>
              <a:t>are</a:t>
            </a:r>
            <a:r>
              <a:rPr lang="da-DK" sz="1500" dirty="0">
                <a:solidFill>
                  <a:srgbClr val="2432B4"/>
                </a:solidFill>
                <a:latin typeface="Montserrat" pitchFamily="2" charset="77"/>
              </a:rPr>
              <a:t> the cross-border </a:t>
            </a:r>
            <a:r>
              <a:rPr lang="da-DK" sz="1500" dirty="0" err="1">
                <a:solidFill>
                  <a:srgbClr val="2432B4"/>
                </a:solidFill>
                <a:latin typeface="Montserrat" pitchFamily="2" charset="77"/>
              </a:rPr>
              <a:t>journalism</a:t>
            </a:r>
            <a:r>
              <a:rPr lang="da-DK" sz="1500" dirty="0">
                <a:solidFill>
                  <a:srgbClr val="2432B4"/>
                </a:solidFill>
                <a:latin typeface="Montserrat" pitchFamily="2" charset="77"/>
              </a:rPr>
              <a:t> </a:t>
            </a:r>
            <a:r>
              <a:rPr lang="da-DK" sz="1500" dirty="0" err="1">
                <a:solidFill>
                  <a:srgbClr val="2432B4"/>
                </a:solidFill>
                <a:latin typeface="Montserrat" pitchFamily="2" charset="77"/>
              </a:rPr>
              <a:t>actors</a:t>
            </a:r>
            <a:r>
              <a:rPr lang="da-DK" sz="1500" dirty="0">
                <a:solidFill>
                  <a:srgbClr val="2432B4"/>
                </a:solidFill>
                <a:latin typeface="Montserrat" pitchFamily="2" charset="77"/>
              </a:rPr>
              <a:t> and </a:t>
            </a:r>
            <a:r>
              <a:rPr lang="da-DK" sz="1500" dirty="0" err="1">
                <a:solidFill>
                  <a:srgbClr val="2432B4"/>
                </a:solidFill>
                <a:latin typeface="Montserrat" pitchFamily="2" charset="77"/>
              </a:rPr>
              <a:t>how</a:t>
            </a:r>
            <a:r>
              <a:rPr lang="da-DK" sz="1500" dirty="0">
                <a:solidFill>
                  <a:srgbClr val="2432B4"/>
                </a:solidFill>
                <a:latin typeface="Montserrat" pitchFamily="2" charset="77"/>
              </a:rPr>
              <a:t> do the power </a:t>
            </a:r>
            <a:r>
              <a:rPr lang="da-DK" sz="1500" dirty="0" err="1">
                <a:solidFill>
                  <a:srgbClr val="2432B4"/>
                </a:solidFill>
                <a:latin typeface="Montserrat" pitchFamily="2" charset="77"/>
              </a:rPr>
              <a:t>structures</a:t>
            </a:r>
            <a:r>
              <a:rPr lang="da-DK" sz="1500" dirty="0">
                <a:solidFill>
                  <a:srgbClr val="2432B4"/>
                </a:solidFill>
                <a:latin typeface="Montserrat" pitchFamily="2" charset="77"/>
              </a:rPr>
              <a:t> </a:t>
            </a:r>
            <a:r>
              <a:rPr lang="da-DK" sz="1500" dirty="0" err="1">
                <a:solidFill>
                  <a:srgbClr val="2432B4"/>
                </a:solidFill>
                <a:latin typeface="Montserrat" pitchFamily="2" charset="77"/>
              </a:rPr>
              <a:t>work</a:t>
            </a:r>
            <a:r>
              <a:rPr lang="da-DK" sz="1500" dirty="0">
                <a:solidFill>
                  <a:srgbClr val="2432B4"/>
                </a:solidFill>
                <a:latin typeface="Montserrat" pitchFamily="2" charset="77"/>
              </a:rPr>
              <a:t>?</a:t>
            </a:r>
          </a:p>
          <a:p>
            <a:pPr marL="171450" lvl="0" indent="-171450" algn="l" rtl="0">
              <a:spcBef>
                <a:spcPts val="0"/>
              </a:spcBef>
              <a:spcAft>
                <a:spcPts val="0"/>
              </a:spcAft>
              <a:buFont typeface="Arial" panose="020B0604020202020204" pitchFamily="34" charset="0"/>
              <a:buChar char="•"/>
            </a:pPr>
            <a:r>
              <a:rPr lang="da-DK" sz="1500" dirty="0">
                <a:solidFill>
                  <a:srgbClr val="2432B4"/>
                </a:solidFill>
                <a:latin typeface="Montserrat" pitchFamily="2" charset="77"/>
              </a:rPr>
              <a:t>Collaboration as a </a:t>
            </a:r>
            <a:r>
              <a:rPr lang="da-DK" sz="1500" dirty="0" err="1">
                <a:solidFill>
                  <a:srgbClr val="2432B4"/>
                </a:solidFill>
                <a:latin typeface="Montserrat" pitchFamily="2" charset="77"/>
              </a:rPr>
              <a:t>competence</a:t>
            </a:r>
            <a:r>
              <a:rPr lang="da-DK" sz="1500" dirty="0">
                <a:solidFill>
                  <a:srgbClr val="2432B4"/>
                </a:solidFill>
                <a:latin typeface="Montserrat" pitchFamily="2" charset="77"/>
              </a:rPr>
              <a:t> – </a:t>
            </a:r>
            <a:r>
              <a:rPr lang="da-DK" sz="1500" dirty="0" err="1">
                <a:solidFill>
                  <a:srgbClr val="2432B4"/>
                </a:solidFill>
                <a:latin typeface="Montserrat" pitchFamily="2" charset="77"/>
              </a:rPr>
              <a:t>whom</a:t>
            </a:r>
            <a:r>
              <a:rPr lang="da-DK" sz="1500" dirty="0">
                <a:solidFill>
                  <a:srgbClr val="2432B4"/>
                </a:solidFill>
                <a:latin typeface="Montserrat" pitchFamily="2" charset="77"/>
              </a:rPr>
              <a:t> do journalists </a:t>
            </a:r>
            <a:r>
              <a:rPr lang="da-DK" sz="1500" dirty="0" err="1">
                <a:solidFill>
                  <a:srgbClr val="2432B4"/>
                </a:solidFill>
                <a:latin typeface="Montserrat" pitchFamily="2" charset="77"/>
              </a:rPr>
              <a:t>collaborate</a:t>
            </a:r>
            <a:r>
              <a:rPr lang="da-DK" sz="1500" dirty="0">
                <a:solidFill>
                  <a:srgbClr val="2432B4"/>
                </a:solidFill>
                <a:latin typeface="Montserrat" pitchFamily="2" charset="77"/>
              </a:rPr>
              <a:t> with?</a:t>
            </a:r>
          </a:p>
          <a:p>
            <a:pPr marL="171450" lvl="0" indent="-171450" algn="l" rtl="0">
              <a:spcBef>
                <a:spcPts val="0"/>
              </a:spcBef>
              <a:spcAft>
                <a:spcPts val="0"/>
              </a:spcAft>
              <a:buFont typeface="Arial" panose="020B0604020202020204" pitchFamily="34" charset="0"/>
              <a:buChar char="•"/>
            </a:pPr>
            <a:r>
              <a:rPr lang="da-DK" sz="1500" dirty="0" err="1">
                <a:solidFill>
                  <a:srgbClr val="2432B4"/>
                </a:solidFill>
                <a:latin typeface="Montserrat" pitchFamily="2" charset="77"/>
              </a:rPr>
              <a:t>Comparative</a:t>
            </a:r>
            <a:r>
              <a:rPr lang="da-DK" sz="1500" dirty="0">
                <a:solidFill>
                  <a:srgbClr val="2432B4"/>
                </a:solidFill>
                <a:latin typeface="Montserrat" pitchFamily="2" charset="77"/>
              </a:rPr>
              <a:t> </a:t>
            </a:r>
            <a:r>
              <a:rPr lang="da-DK" sz="1500" dirty="0" err="1">
                <a:solidFill>
                  <a:srgbClr val="2432B4"/>
                </a:solidFill>
                <a:latin typeface="Montserrat" pitchFamily="2" charset="77"/>
              </a:rPr>
              <a:t>journalism</a:t>
            </a:r>
            <a:r>
              <a:rPr lang="da-DK" sz="1500" dirty="0">
                <a:solidFill>
                  <a:srgbClr val="2432B4"/>
                </a:solidFill>
                <a:latin typeface="Montserrat" pitchFamily="2" charset="77"/>
              </a:rPr>
              <a:t> studies, </a:t>
            </a:r>
            <a:r>
              <a:rPr lang="da-DK" sz="1500" dirty="0" err="1">
                <a:solidFill>
                  <a:srgbClr val="2432B4"/>
                </a:solidFill>
                <a:latin typeface="Montserrat" pitchFamily="2" charset="77"/>
              </a:rPr>
              <a:t>journalism</a:t>
            </a:r>
            <a:r>
              <a:rPr lang="da-DK" sz="1500" dirty="0">
                <a:solidFill>
                  <a:srgbClr val="2432B4"/>
                </a:solidFill>
                <a:latin typeface="Montserrat" pitchFamily="2" charset="77"/>
              </a:rPr>
              <a:t> </a:t>
            </a:r>
            <a:r>
              <a:rPr lang="da-DK" sz="1500" dirty="0" err="1">
                <a:solidFill>
                  <a:srgbClr val="2432B4"/>
                </a:solidFill>
                <a:latin typeface="Montserrat" pitchFamily="2" charset="77"/>
              </a:rPr>
              <a:t>cultures</a:t>
            </a:r>
            <a:endParaRPr lang="da-DK" sz="1500" dirty="0">
              <a:solidFill>
                <a:srgbClr val="2432B4"/>
              </a:solidFill>
              <a:latin typeface="Montserrat" pitchFamily="2" charset="77"/>
            </a:endParaRPr>
          </a:p>
          <a:p>
            <a:pPr marL="171450" lvl="0" indent="-171450" algn="l" rtl="0">
              <a:spcBef>
                <a:spcPts val="0"/>
              </a:spcBef>
              <a:spcAft>
                <a:spcPts val="0"/>
              </a:spcAft>
              <a:buFont typeface="Arial" panose="020B0604020202020204" pitchFamily="34" charset="0"/>
              <a:buChar char="•"/>
            </a:pPr>
            <a:r>
              <a:rPr lang="da-DK" sz="1500" dirty="0">
                <a:solidFill>
                  <a:srgbClr val="2432B4"/>
                </a:solidFill>
                <a:latin typeface="Montserrat" pitchFamily="2" charset="77"/>
              </a:rPr>
              <a:t>….</a:t>
            </a:r>
          </a:p>
          <a:p>
            <a:pPr marL="171450" lvl="0" indent="-171450" algn="l" rtl="0">
              <a:spcBef>
                <a:spcPts val="0"/>
              </a:spcBef>
              <a:spcAft>
                <a:spcPts val="0"/>
              </a:spcAft>
              <a:buFont typeface="Arial" panose="020B0604020202020204" pitchFamily="34" charset="0"/>
              <a:buChar char="•"/>
            </a:pPr>
            <a:endParaRPr lang="da-DK" sz="1500" dirty="0">
              <a:solidFill>
                <a:srgbClr val="2432B4"/>
              </a:solidFill>
              <a:latin typeface="Montserrat" pitchFamily="2" charset="77"/>
            </a:endParaRPr>
          </a:p>
          <a:p>
            <a:pPr lvl="0" algn="l" rtl="0">
              <a:spcBef>
                <a:spcPts val="0"/>
              </a:spcBef>
              <a:spcAft>
                <a:spcPts val="0"/>
              </a:spcAft>
            </a:pPr>
            <a:endParaRPr lang="da-DK" sz="1500" dirty="0">
              <a:solidFill>
                <a:srgbClr val="2432B4"/>
              </a:solidFill>
              <a:latin typeface="Montserrat" pitchFamily="2" charset="77"/>
            </a:endParaRPr>
          </a:p>
          <a:p>
            <a:pPr lvl="0" algn="l" rtl="0">
              <a:spcBef>
                <a:spcPts val="0"/>
              </a:spcBef>
              <a:spcAft>
                <a:spcPts val="0"/>
              </a:spcAft>
            </a:pPr>
            <a:r>
              <a:rPr lang="da-DK" sz="1500" b="1" dirty="0">
                <a:solidFill>
                  <a:srgbClr val="2432B4"/>
                </a:solidFill>
                <a:latin typeface="Montserrat" pitchFamily="2" charset="77"/>
              </a:rPr>
              <a:t>List of </a:t>
            </a:r>
            <a:r>
              <a:rPr lang="da-DK" sz="1500" b="1" dirty="0" err="1">
                <a:solidFill>
                  <a:srgbClr val="2432B4"/>
                </a:solidFill>
                <a:latin typeface="Montserrat" pitchFamily="2" charset="77"/>
              </a:rPr>
              <a:t>academic</a:t>
            </a:r>
            <a:r>
              <a:rPr lang="da-DK" sz="1500" b="1" dirty="0">
                <a:solidFill>
                  <a:srgbClr val="2432B4"/>
                </a:solidFill>
                <a:latin typeface="Montserrat" pitchFamily="2" charset="77"/>
              </a:rPr>
              <a:t> and </a:t>
            </a:r>
            <a:r>
              <a:rPr lang="da-DK" sz="1500" b="1" dirty="0" err="1">
                <a:solidFill>
                  <a:srgbClr val="2432B4"/>
                </a:solidFill>
                <a:latin typeface="Montserrat" pitchFamily="2" charset="77"/>
              </a:rPr>
              <a:t>practitioners</a:t>
            </a:r>
            <a:r>
              <a:rPr lang="da-DK" sz="1500" b="1" dirty="0">
                <a:solidFill>
                  <a:srgbClr val="2432B4"/>
                </a:solidFill>
                <a:latin typeface="Montserrat" pitchFamily="2" charset="77"/>
              </a:rPr>
              <a:t>’ </a:t>
            </a:r>
            <a:r>
              <a:rPr lang="da-DK" sz="1500" b="1" dirty="0" err="1">
                <a:solidFill>
                  <a:srgbClr val="2432B4"/>
                </a:solidFill>
                <a:latin typeface="Montserrat" pitchFamily="2" charset="77"/>
              </a:rPr>
              <a:t>work</a:t>
            </a:r>
            <a:r>
              <a:rPr lang="da-DK" sz="1500" b="1" dirty="0">
                <a:solidFill>
                  <a:srgbClr val="2432B4"/>
                </a:solidFill>
                <a:latin typeface="Montserrat" pitchFamily="2" charset="77"/>
              </a:rPr>
              <a:t> in the </a:t>
            </a:r>
            <a:r>
              <a:rPr lang="da-DK" sz="1500" b="1" dirty="0" err="1">
                <a:solidFill>
                  <a:srgbClr val="2432B4"/>
                </a:solidFill>
                <a:latin typeface="Montserrat" pitchFamily="2" charset="77"/>
              </a:rPr>
              <a:t>field</a:t>
            </a:r>
            <a:endParaRPr lang="da-DK" sz="1500" b="1" dirty="0">
              <a:solidFill>
                <a:srgbClr val="2432B4"/>
              </a:solidFill>
              <a:latin typeface="Montserrat" pitchFamily="2" charset="77"/>
            </a:endParaRPr>
          </a:p>
          <a:p>
            <a:pPr lvl="0" algn="l" rtl="0">
              <a:spcBef>
                <a:spcPts val="0"/>
              </a:spcBef>
              <a:spcAft>
                <a:spcPts val="0"/>
              </a:spcAft>
            </a:pPr>
            <a:r>
              <a:rPr lang="da-DK" sz="1500" dirty="0">
                <a:solidFill>
                  <a:srgbClr val="2432B4"/>
                </a:solidFill>
                <a:latin typeface="Montserrat" pitchFamily="2" charset="77"/>
              </a:rPr>
              <a:t>https://journalismarena.eu/cross-border-collaborative-journalism-reading-material/</a:t>
            </a:r>
          </a:p>
        </p:txBody>
      </p:sp>
      <p:sp>
        <p:nvSpPr>
          <p:cNvPr id="2" name="Google Shape;56;p13">
            <a:extLst>
              <a:ext uri="{FF2B5EF4-FFF2-40B4-BE49-F238E27FC236}">
                <a16:creationId xmlns:a16="http://schemas.microsoft.com/office/drawing/2014/main" id="{B8E93CD0-5D6E-EE63-9DA2-E0BF7C1BDD12}"/>
              </a:ext>
            </a:extLst>
          </p:cNvPr>
          <p:cNvSpPr txBox="1"/>
          <p:nvPr/>
        </p:nvSpPr>
        <p:spPr>
          <a:xfrm>
            <a:off x="412699" y="167161"/>
            <a:ext cx="673819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000" dirty="0" err="1">
                <a:solidFill>
                  <a:srgbClr val="2432B4"/>
                </a:solidFill>
                <a:latin typeface="Montserrat" pitchFamily="2" charset="77"/>
                <a:ea typeface="Roboto Thin"/>
                <a:cs typeface="Roboto Thin"/>
                <a:sym typeface="Roboto Thin"/>
              </a:rPr>
              <a:t>Reflection</a:t>
            </a:r>
            <a:r>
              <a:rPr lang="da-DK" sz="2000" dirty="0">
                <a:solidFill>
                  <a:srgbClr val="2432B4"/>
                </a:solidFill>
                <a:latin typeface="Montserrat" pitchFamily="2" charset="77"/>
                <a:ea typeface="Roboto Thin"/>
                <a:cs typeface="Roboto Thin"/>
                <a:sym typeface="Roboto Thin"/>
              </a:rPr>
              <a:t> on cross-border </a:t>
            </a:r>
            <a:r>
              <a:rPr lang="da-DK" sz="2000" dirty="0" err="1">
                <a:solidFill>
                  <a:srgbClr val="2432B4"/>
                </a:solidFill>
                <a:latin typeface="Montserrat" pitchFamily="2" charset="77"/>
                <a:ea typeface="Roboto Thin"/>
                <a:cs typeface="Roboto Thin"/>
                <a:sym typeface="Roboto Thin"/>
              </a:rPr>
              <a:t>collaborative</a:t>
            </a:r>
            <a:r>
              <a:rPr lang="da-DK" sz="2000" dirty="0">
                <a:solidFill>
                  <a:srgbClr val="2432B4"/>
                </a:solidFill>
                <a:latin typeface="Montserrat" pitchFamily="2" charset="77"/>
                <a:ea typeface="Roboto Thin"/>
                <a:cs typeface="Roboto Thin"/>
                <a:sym typeface="Roboto Thin"/>
              </a:rPr>
              <a:t> </a:t>
            </a:r>
            <a:r>
              <a:rPr lang="da-DK" sz="2000" dirty="0" err="1">
                <a:solidFill>
                  <a:srgbClr val="2432B4"/>
                </a:solidFill>
                <a:latin typeface="Montserrat" pitchFamily="2" charset="77"/>
                <a:ea typeface="Roboto Thin"/>
                <a:cs typeface="Roboto Thin"/>
                <a:sym typeface="Roboto Thin"/>
              </a:rPr>
              <a:t>journalism</a:t>
            </a:r>
            <a:endParaRPr lang="da-DK" sz="20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683786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title="Arena Guidebook_pp-last.png"/>
          <p:cNvPicPr preferRelativeResize="0"/>
          <p:nvPr/>
        </p:nvPicPr>
        <p:blipFill>
          <a:blip r:embed="rId3">
            <a:alphaModFix/>
          </a:blip>
          <a:stretch>
            <a:fillRect/>
          </a:stretch>
        </p:blipFill>
        <p:spPr>
          <a:xfrm>
            <a:off x="0" y="5"/>
            <a:ext cx="9144003" cy="5143496"/>
          </a:xfrm>
          <a:prstGeom prst="rect">
            <a:avLst/>
          </a:prstGeom>
          <a:noFill/>
          <a:ln>
            <a:noFill/>
          </a:ln>
        </p:spPr>
      </p:pic>
      <p:sp>
        <p:nvSpPr>
          <p:cNvPr id="2" name="Rectangle 1">
            <a:extLst>
              <a:ext uri="{FF2B5EF4-FFF2-40B4-BE49-F238E27FC236}">
                <a16:creationId xmlns:a16="http://schemas.microsoft.com/office/drawing/2014/main" id="{CB6F70F1-4811-3638-118E-2252428391C9}"/>
              </a:ext>
            </a:extLst>
          </p:cNvPr>
          <p:cNvSpPr/>
          <p:nvPr/>
        </p:nvSpPr>
        <p:spPr>
          <a:xfrm>
            <a:off x="744850" y="3172501"/>
            <a:ext cx="4356539" cy="326003"/>
          </a:xfrm>
          <a:prstGeom prst="rect">
            <a:avLst/>
          </a:prstGeom>
          <a:solidFill>
            <a:srgbClr val="C9E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8" name="Google Shape;68;p15"/>
          <p:cNvSpPr txBox="1"/>
          <p:nvPr/>
        </p:nvSpPr>
        <p:spPr>
          <a:xfrm>
            <a:off x="744850" y="495380"/>
            <a:ext cx="6160200" cy="71596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50" b="1" dirty="0">
                <a:solidFill>
                  <a:schemeClr val="lt1"/>
                </a:solidFill>
                <a:latin typeface="Montserrat SemiBold" panose="00000700000000000000" pitchFamily="2" charset="0"/>
                <a:ea typeface="Montserrat Thin"/>
                <a:cs typeface="Montserrat Thin"/>
                <a:sym typeface="Montserrat Thin"/>
              </a:rPr>
              <a:t>This is a presentation developed</a:t>
            </a:r>
            <a:br>
              <a:rPr lang="en" sz="1650" b="1" dirty="0">
                <a:solidFill>
                  <a:schemeClr val="lt1"/>
                </a:solidFill>
                <a:latin typeface="Montserrat SemiBold" panose="00000700000000000000" pitchFamily="2" charset="0"/>
                <a:ea typeface="Montserrat Thin"/>
                <a:cs typeface="Montserrat Thin"/>
                <a:sym typeface="Montserrat Thin"/>
              </a:rPr>
            </a:br>
            <a:r>
              <a:rPr lang="en" sz="1650" b="1" dirty="0">
                <a:solidFill>
                  <a:schemeClr val="lt1"/>
                </a:solidFill>
                <a:latin typeface="Montserrat SemiBold" panose="00000700000000000000" pitchFamily="2" charset="0"/>
                <a:ea typeface="Montserrat Thin"/>
                <a:cs typeface="Montserrat Thin"/>
                <a:sym typeface="Montserrat Thin"/>
              </a:rPr>
              <a:t>for the </a:t>
            </a:r>
            <a:r>
              <a:rPr lang="en" sz="1650" b="1" dirty="0" err="1">
                <a:solidFill>
                  <a:schemeClr val="lt1"/>
                </a:solidFill>
                <a:latin typeface="Montserrat SemiBold" panose="00000700000000000000" pitchFamily="2" charset="0"/>
                <a:ea typeface="Montserrat Thin"/>
                <a:cs typeface="Montserrat Thin"/>
                <a:sym typeface="Montserrat Thin"/>
              </a:rPr>
              <a:t>Crossborder</a:t>
            </a:r>
            <a:r>
              <a:rPr lang="en" sz="1650" b="1" dirty="0">
                <a:solidFill>
                  <a:schemeClr val="lt1"/>
                </a:solidFill>
                <a:latin typeface="Montserrat SemiBold" panose="00000700000000000000" pitchFamily="2" charset="0"/>
                <a:ea typeface="Montserrat Thin"/>
                <a:cs typeface="Montserrat Thin"/>
                <a:sym typeface="Montserrat Thin"/>
              </a:rPr>
              <a:t> Journalism Campus.</a:t>
            </a:r>
            <a:endParaRPr sz="1650" b="1" dirty="0">
              <a:solidFill>
                <a:schemeClr val="lt1"/>
              </a:solidFill>
              <a:latin typeface="Montserrat SemiBold" panose="00000700000000000000" pitchFamily="2" charset="0"/>
              <a:ea typeface="Montserrat Thin"/>
              <a:cs typeface="Montserrat Thin"/>
              <a:sym typeface="Montserrat Thin"/>
            </a:endParaRPr>
          </a:p>
        </p:txBody>
      </p:sp>
      <p:sp>
        <p:nvSpPr>
          <p:cNvPr id="3" name="Google Shape;68;p15">
            <a:extLst>
              <a:ext uri="{FF2B5EF4-FFF2-40B4-BE49-F238E27FC236}">
                <a16:creationId xmlns:a16="http://schemas.microsoft.com/office/drawing/2014/main" id="{D2CE1DE0-E044-24DE-EB6C-196BE070D4AA}"/>
              </a:ext>
            </a:extLst>
          </p:cNvPr>
          <p:cNvSpPr txBox="1"/>
          <p:nvPr/>
        </p:nvSpPr>
        <p:spPr>
          <a:xfrm>
            <a:off x="744850" y="1353483"/>
            <a:ext cx="4041835" cy="71596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650" b="1" dirty="0">
                <a:solidFill>
                  <a:schemeClr val="lt1"/>
                </a:solidFill>
                <a:latin typeface="Montserrat Thin" panose="00000300000000000000" pitchFamily="2" charset="0"/>
                <a:ea typeface="Montserrat Thin"/>
                <a:cs typeface="Montserrat Thin"/>
                <a:sym typeface="Montserrat Thin"/>
              </a:rPr>
              <a:t>It can be used freely</a:t>
            </a:r>
            <a:br>
              <a:rPr lang="en" sz="1650" b="1" dirty="0">
                <a:solidFill>
                  <a:schemeClr val="lt1"/>
                </a:solidFill>
                <a:latin typeface="Montserrat Thin" panose="00000300000000000000" pitchFamily="2" charset="0"/>
                <a:ea typeface="Montserrat Thin"/>
                <a:cs typeface="Montserrat Thin"/>
                <a:sym typeface="Montserrat Thin"/>
              </a:rPr>
            </a:br>
            <a:r>
              <a:rPr lang="en" sz="1650" b="1" dirty="0">
                <a:solidFill>
                  <a:schemeClr val="lt1"/>
                </a:solidFill>
                <a:latin typeface="Montserrat Thin" panose="00000300000000000000" pitchFamily="2" charset="0"/>
                <a:ea typeface="Montserrat Thin"/>
                <a:cs typeface="Montserrat Thin"/>
                <a:sym typeface="Montserrat Thin"/>
              </a:rPr>
              <a:t>under Creative Commons BY NC SA.</a:t>
            </a:r>
            <a:endParaRPr sz="1650" b="1" dirty="0">
              <a:solidFill>
                <a:schemeClr val="lt1"/>
              </a:solidFill>
              <a:latin typeface="Montserrat Thin" panose="00000300000000000000" pitchFamily="2" charset="0"/>
              <a:ea typeface="Montserrat Thin"/>
              <a:cs typeface="Montserrat Thin"/>
              <a:sym typeface="Montserrat Thin"/>
            </a:endParaRPr>
          </a:p>
        </p:txBody>
      </p:sp>
      <p:sp>
        <p:nvSpPr>
          <p:cNvPr id="4" name="Google Shape;68;p15">
            <a:extLst>
              <a:ext uri="{FF2B5EF4-FFF2-40B4-BE49-F238E27FC236}">
                <a16:creationId xmlns:a16="http://schemas.microsoft.com/office/drawing/2014/main" id="{2E1BDEBF-19D8-0CF5-E783-6F3026C7CEA4}"/>
              </a:ext>
            </a:extLst>
          </p:cNvPr>
          <p:cNvSpPr txBox="1"/>
          <p:nvPr/>
        </p:nvSpPr>
        <p:spPr>
          <a:xfrm>
            <a:off x="744850" y="2422689"/>
            <a:ext cx="6160200" cy="10247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650" b="1" dirty="0">
                <a:solidFill>
                  <a:schemeClr val="lt1"/>
                </a:solidFill>
                <a:latin typeface="Montserrat Thin" panose="00000300000000000000" pitchFamily="2" charset="0"/>
                <a:ea typeface="Montserrat Thin"/>
                <a:cs typeface="Montserrat Thin"/>
                <a:sym typeface="Montserrat Thin"/>
              </a:rPr>
              <a:t>For more material and teaching instructions</a:t>
            </a:r>
            <a:br>
              <a:rPr lang="en" sz="1650" b="1" dirty="0">
                <a:solidFill>
                  <a:schemeClr val="lt1"/>
                </a:solidFill>
                <a:latin typeface="Montserrat Thin" panose="00000300000000000000" pitchFamily="2" charset="0"/>
                <a:ea typeface="Montserrat Thin"/>
                <a:cs typeface="Montserrat Thin"/>
                <a:sym typeface="Montserrat Thin"/>
              </a:rPr>
            </a:br>
            <a:r>
              <a:rPr lang="en" sz="1650" b="1" dirty="0">
                <a:solidFill>
                  <a:schemeClr val="lt1"/>
                </a:solidFill>
                <a:latin typeface="Montserrat Thin" panose="00000300000000000000" pitchFamily="2" charset="0"/>
                <a:ea typeface="Montserrat Thin"/>
                <a:cs typeface="Montserrat Thin"/>
                <a:sym typeface="Montserrat Thin"/>
              </a:rPr>
              <a:t>on cross-border collaborative journalism, please visit:</a:t>
            </a:r>
            <a:r>
              <a:rPr lang="en" sz="1650" b="1" dirty="0">
                <a:solidFill>
                  <a:schemeClr val="lt1"/>
                </a:solidFill>
                <a:uFill>
                  <a:noFill/>
                </a:uFill>
                <a:latin typeface="Montserrat Thin" panose="00000300000000000000" pitchFamily="2" charset="0"/>
                <a:ea typeface="Montserrat Thin"/>
                <a:cs typeface="Montserrat Thin"/>
                <a:sym typeface="Montserrat Thin"/>
                <a:hlinkClick r:id="rId4">
                  <a:extLst>
                    <a:ext uri="{A12FA001-AC4F-418D-AE19-62706E023703}">
                      <ahyp:hlinkClr xmlns:ahyp="http://schemas.microsoft.com/office/drawing/2018/hyperlinkcolor" val="tx"/>
                    </a:ext>
                  </a:extLst>
                </a:hlinkClick>
              </a:rPr>
              <a:t> </a:t>
            </a:r>
            <a:r>
              <a:rPr lang="en" sz="1650" b="1" u="sng" dirty="0">
                <a:solidFill>
                  <a:srgbClr val="2432B4"/>
                </a:solidFill>
                <a:latin typeface="Montserrat SemiBold" panose="00000700000000000000" pitchFamily="2" charset="0"/>
                <a:ea typeface="Montserrat Thin"/>
                <a:cs typeface="Montserrat Thin"/>
                <a:sym typeface="Montserrat Thin"/>
                <a:hlinkClick r:id="rId5">
                  <a:extLst>
                    <a:ext uri="{A12FA001-AC4F-418D-AE19-62706E023703}">
                      <ahyp:hlinkClr xmlns:ahyp="http://schemas.microsoft.com/office/drawing/2018/hyperlinkcolor" val="tx"/>
                    </a:ext>
                  </a:extLst>
                </a:hlinkClick>
              </a:rPr>
              <a:t>www.crossborderjournalismcampus.eu</a:t>
            </a:r>
            <a:r>
              <a:rPr lang="en" sz="1650" b="1" dirty="0">
                <a:solidFill>
                  <a:srgbClr val="2432B4"/>
                </a:solidFill>
                <a:latin typeface="Montserrat SemiBold" panose="00000700000000000000" pitchFamily="2" charset="0"/>
                <a:ea typeface="Montserrat Thin"/>
                <a:cs typeface="Montserrat Thin"/>
                <a:sym typeface="Montserrat Thin"/>
              </a:rPr>
              <a:t>.</a:t>
            </a:r>
            <a:endParaRPr sz="1600" b="1" dirty="0">
              <a:solidFill>
                <a:srgbClr val="2432B4"/>
              </a:solidFill>
              <a:latin typeface="Montserrat SemiBold" panose="00000700000000000000" pitchFamily="2" charset="0"/>
              <a:ea typeface="Montserrat Thin"/>
              <a:cs typeface="Montserrat Thin"/>
              <a:sym typeface="Montserrat Thin"/>
            </a:endParaRPr>
          </a:p>
        </p:txBody>
      </p:sp>
      <p:sp>
        <p:nvSpPr>
          <p:cNvPr id="5" name="Google Shape;68;p15">
            <a:extLst>
              <a:ext uri="{FF2B5EF4-FFF2-40B4-BE49-F238E27FC236}">
                <a16:creationId xmlns:a16="http://schemas.microsoft.com/office/drawing/2014/main" id="{553075E0-EC04-84FD-9713-DA6E4B03FEDF}"/>
              </a:ext>
            </a:extLst>
          </p:cNvPr>
          <p:cNvSpPr txBox="1"/>
          <p:nvPr/>
        </p:nvSpPr>
        <p:spPr>
          <a:xfrm>
            <a:off x="744850" y="3654304"/>
            <a:ext cx="6160200" cy="32265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50" dirty="0">
                <a:solidFill>
                  <a:schemeClr val="lt1"/>
                </a:solidFill>
                <a:latin typeface="Montserrat SemiBold"/>
                <a:ea typeface="Montserrat SemiBold"/>
                <a:cs typeface="Montserrat SemiBold"/>
                <a:sym typeface="Montserrat SemiBold"/>
              </a:rPr>
              <a:t>For further questions, reach out via the contact page. </a:t>
            </a:r>
            <a:endParaRPr sz="1650" dirty="0">
              <a:solidFill>
                <a:schemeClr val="lt1"/>
              </a:solidFill>
              <a:latin typeface="Montserrat SemiBold"/>
              <a:ea typeface="Montserrat SemiBold"/>
              <a:cs typeface="Montserrat SemiBold"/>
              <a:sym typeface="Montserrat SemiBold"/>
            </a:endParaRPr>
          </a:p>
          <a:p>
            <a:pPr marL="0" lvl="0" indent="0" algn="l" rtl="0">
              <a:spcBef>
                <a:spcPts val="600"/>
              </a:spcBef>
              <a:spcAft>
                <a:spcPts val="0"/>
              </a:spcAft>
              <a:buNone/>
            </a:pPr>
            <a:endParaRPr sz="1600" dirty="0">
              <a:solidFill>
                <a:schemeClr val="dk2"/>
              </a:solidFill>
              <a:latin typeface="Montserrat Thin"/>
              <a:ea typeface="Montserrat Thin"/>
              <a:cs typeface="Montserrat Thin"/>
              <a:sym typeface="Montserrat Th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7;p15" title="Arena Guidebook_pp-last.png">
            <a:extLst>
              <a:ext uri="{FF2B5EF4-FFF2-40B4-BE49-F238E27FC236}">
                <a16:creationId xmlns:a16="http://schemas.microsoft.com/office/drawing/2014/main" id="{60475E95-3FDB-72C7-CCEE-C36E5E29EB71}"/>
              </a:ext>
            </a:extLst>
          </p:cNvPr>
          <p:cNvPicPr preferRelativeResize="0"/>
          <p:nvPr/>
        </p:nvPicPr>
        <p:blipFill>
          <a:blip r:embed="rId2">
            <a:alphaModFix/>
          </a:blip>
          <a:stretch>
            <a:fillRect/>
          </a:stretch>
        </p:blipFill>
        <p:spPr>
          <a:xfrm>
            <a:off x="0" y="0"/>
            <a:ext cx="9144003" cy="5143496"/>
          </a:xfrm>
          <a:prstGeom prst="rect">
            <a:avLst/>
          </a:prstGeom>
          <a:noFill/>
          <a:ln>
            <a:noFill/>
          </a:ln>
        </p:spPr>
      </p:pic>
      <p:pic>
        <p:nvPicPr>
          <p:cNvPr id="3" name="Bildobjekt 5" descr="En bild som visar text, Teckensnitt, symbol, logotyp&#10;&#10;AI-genererat innehåll kan vara felaktigt.">
            <a:extLst>
              <a:ext uri="{FF2B5EF4-FFF2-40B4-BE49-F238E27FC236}">
                <a16:creationId xmlns:a16="http://schemas.microsoft.com/office/drawing/2014/main" id="{47916A05-6557-4286-FE1D-7B5623445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39" y="2160664"/>
            <a:ext cx="2711146" cy="568785"/>
          </a:xfrm>
          <a:prstGeom prst="rect">
            <a:avLst/>
          </a:prstGeom>
        </p:spPr>
      </p:pic>
      <p:sp>
        <p:nvSpPr>
          <p:cNvPr id="4" name="textruta 3">
            <a:extLst>
              <a:ext uri="{FF2B5EF4-FFF2-40B4-BE49-F238E27FC236}">
                <a16:creationId xmlns:a16="http://schemas.microsoft.com/office/drawing/2014/main" id="{96B7C7E1-2BBD-78BC-DB47-513D6FA69FBC}"/>
              </a:ext>
            </a:extLst>
          </p:cNvPr>
          <p:cNvSpPr txBox="1"/>
          <p:nvPr/>
        </p:nvSpPr>
        <p:spPr>
          <a:xfrm>
            <a:off x="611978" y="2854064"/>
            <a:ext cx="4338157" cy="1200329"/>
          </a:xfrm>
          <a:prstGeom prst="rect">
            <a:avLst/>
          </a:prstGeom>
          <a:noFill/>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0" dirty="0">
                <a:solidFill>
                  <a:schemeClr val="bg1"/>
                </a:solidFill>
                <a:effectLst/>
                <a:latin typeface="Montserrat Thin" panose="00000300000000000000" pitchFamily="2"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sv-SE" sz="1200" dirty="0">
              <a:solidFill>
                <a:schemeClr val="bg1"/>
              </a:solidFill>
              <a:latin typeface="Montserrat Thin" panose="00000300000000000000" pitchFamily="2" charset="0"/>
            </a:endParaRPr>
          </a:p>
        </p:txBody>
      </p:sp>
    </p:spTree>
    <p:extLst>
      <p:ext uri="{BB962C8B-B14F-4D97-AF65-F5344CB8AC3E}">
        <p14:creationId xmlns:p14="http://schemas.microsoft.com/office/powerpoint/2010/main" val="73382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2B4"/>
        </a:solidFill>
        <a:effectLst/>
      </p:bgPr>
    </p:bg>
    <p:spTree>
      <p:nvGrpSpPr>
        <p:cNvPr id="1" name=""/>
        <p:cNvGrpSpPr/>
        <p:nvPr/>
      </p:nvGrpSpPr>
      <p:grpSpPr>
        <a:xfrm>
          <a:off x="0" y="0"/>
          <a:ext cx="0" cy="0"/>
          <a:chOff x="0" y="0"/>
          <a:chExt cx="0" cy="0"/>
        </a:xfrm>
      </p:grpSpPr>
      <p:sp>
        <p:nvSpPr>
          <p:cNvPr id="2" name="Google Shape;55;p13">
            <a:extLst>
              <a:ext uri="{FF2B5EF4-FFF2-40B4-BE49-F238E27FC236}">
                <a16:creationId xmlns:a16="http://schemas.microsoft.com/office/drawing/2014/main" id="{26A367B1-2C1D-0013-5491-CA5946B76A83}"/>
              </a:ext>
            </a:extLst>
          </p:cNvPr>
          <p:cNvSpPr txBox="1"/>
          <p:nvPr/>
        </p:nvSpPr>
        <p:spPr>
          <a:xfrm>
            <a:off x="983536" y="1473218"/>
            <a:ext cx="6453108" cy="2341545"/>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en-US" sz="3300" dirty="0">
                <a:solidFill>
                  <a:schemeClr val="bg1"/>
                </a:solidFill>
                <a:latin typeface="Montserrat" pitchFamily="2" charset="77"/>
              </a:rPr>
              <a:t>Cross-border journalism </a:t>
            </a:r>
            <a:br>
              <a:rPr lang="en-US" sz="3300" dirty="0">
                <a:solidFill>
                  <a:schemeClr val="bg1"/>
                </a:solidFill>
                <a:latin typeface="Montserrat" pitchFamily="2" charset="77"/>
              </a:rPr>
            </a:br>
            <a:r>
              <a:rPr lang="en-US" sz="3300" dirty="0">
                <a:solidFill>
                  <a:schemeClr val="bg1"/>
                </a:solidFill>
                <a:latin typeface="Montserrat" pitchFamily="2" charset="77"/>
              </a:rPr>
              <a:t>as a method </a:t>
            </a:r>
            <a:br>
              <a:rPr lang="en-US" sz="3300" dirty="0">
                <a:solidFill>
                  <a:schemeClr val="bg1"/>
                </a:solidFill>
                <a:latin typeface="Montserrat" pitchFamily="2" charset="77"/>
              </a:rPr>
            </a:br>
            <a:r>
              <a:rPr lang="en-US" sz="3300" dirty="0">
                <a:solidFill>
                  <a:schemeClr val="bg1"/>
                </a:solidFill>
                <a:latin typeface="Montserrat" pitchFamily="2" charset="77"/>
              </a:rPr>
              <a:t>– a step-by-step introduction</a:t>
            </a:r>
            <a:endParaRPr sz="3300" dirty="0">
              <a:solidFill>
                <a:schemeClr val="bg1"/>
              </a:solidFill>
              <a:latin typeface="Montserrat" pitchFamily="2" charset="77"/>
              <a:ea typeface="Roboto Medium"/>
              <a:cs typeface="Roboto Condensed" panose="02000000000000000000" pitchFamily="2" charset="0"/>
              <a:sym typeface="Roboto Medium"/>
            </a:endParaRPr>
          </a:p>
        </p:txBody>
      </p:sp>
    </p:spTree>
    <p:extLst>
      <p:ext uri="{BB962C8B-B14F-4D97-AF65-F5344CB8AC3E}">
        <p14:creationId xmlns:p14="http://schemas.microsoft.com/office/powerpoint/2010/main" val="3167272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8FC1075-ED17-768B-3A1C-EF59324D27B0}"/>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82CC9961-6103-1FD1-97C3-A52FECC91EEA}"/>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2" name="Google Shape;56;p13">
            <a:extLst>
              <a:ext uri="{FF2B5EF4-FFF2-40B4-BE49-F238E27FC236}">
                <a16:creationId xmlns:a16="http://schemas.microsoft.com/office/drawing/2014/main" id="{315B9139-3960-CC45-CBCB-6FE115FB3B87}"/>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err="1">
                <a:solidFill>
                  <a:srgbClr val="2432B4"/>
                </a:solidFill>
                <a:latin typeface="Montserrat" pitchFamily="2" charset="77"/>
                <a:ea typeface="Roboto Thin"/>
                <a:cs typeface="Roboto Thin"/>
                <a:sym typeface="Roboto Thin"/>
              </a:rPr>
              <a:t>Why</a:t>
            </a:r>
            <a:r>
              <a:rPr lang="da-DK" sz="2500" dirty="0">
                <a:solidFill>
                  <a:srgbClr val="2432B4"/>
                </a:solidFill>
                <a:latin typeface="Montserrat" pitchFamily="2" charset="77"/>
                <a:ea typeface="Roboto Thin"/>
                <a:cs typeface="Roboto Thin"/>
                <a:sym typeface="Roboto Thin"/>
              </a:rPr>
              <a:t> cross-border </a:t>
            </a:r>
            <a:r>
              <a:rPr lang="da-DK" sz="2500" dirty="0" err="1">
                <a:solidFill>
                  <a:srgbClr val="2432B4"/>
                </a:solidFill>
                <a:latin typeface="Montserrat" pitchFamily="2" charset="77"/>
                <a:ea typeface="Roboto Thin"/>
                <a:cs typeface="Roboto Thin"/>
                <a:sym typeface="Roboto Thin"/>
              </a:rPr>
              <a:t>collaboration</a:t>
            </a:r>
            <a:r>
              <a:rPr lang="da-DK" sz="2500" dirty="0">
                <a:solidFill>
                  <a:srgbClr val="2432B4"/>
                </a:solidFill>
                <a:latin typeface="Montserrat" pitchFamily="2" charset="77"/>
                <a:ea typeface="Roboto Thin"/>
                <a:cs typeface="Roboto Thin"/>
                <a:sym typeface="Roboto Thin"/>
              </a:rPr>
              <a:t>? </a:t>
            </a:r>
            <a:endParaRPr sz="2500" dirty="0">
              <a:solidFill>
                <a:srgbClr val="2432B4"/>
              </a:solidFill>
              <a:latin typeface="Montserrat" pitchFamily="2" charset="77"/>
              <a:ea typeface="Roboto Thin"/>
              <a:cs typeface="Roboto Thin"/>
              <a:sym typeface="Roboto Thin"/>
            </a:endParaRPr>
          </a:p>
        </p:txBody>
      </p:sp>
      <p:pic>
        <p:nvPicPr>
          <p:cNvPr id="4" name="Billede 3">
            <a:extLst>
              <a:ext uri="{FF2B5EF4-FFF2-40B4-BE49-F238E27FC236}">
                <a16:creationId xmlns:a16="http://schemas.microsoft.com/office/drawing/2014/main" id="{33C81753-3A42-0E39-5091-27893255E739}"/>
              </a:ext>
            </a:extLst>
          </p:cNvPr>
          <p:cNvPicPr>
            <a:picLocks noChangeAspect="1"/>
          </p:cNvPicPr>
          <p:nvPr/>
        </p:nvPicPr>
        <p:blipFill>
          <a:blip r:embed="rId4"/>
          <a:stretch>
            <a:fillRect/>
          </a:stretch>
        </p:blipFill>
        <p:spPr>
          <a:xfrm>
            <a:off x="512963" y="1295400"/>
            <a:ext cx="7163495" cy="2918460"/>
          </a:xfrm>
          <a:prstGeom prst="rect">
            <a:avLst/>
          </a:prstGeom>
        </p:spPr>
      </p:pic>
    </p:spTree>
    <p:extLst>
      <p:ext uri="{BB962C8B-B14F-4D97-AF65-F5344CB8AC3E}">
        <p14:creationId xmlns:p14="http://schemas.microsoft.com/office/powerpoint/2010/main" val="399886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F19A680-1D07-98BB-8285-C2EDECD2C193}"/>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B03C17AE-7306-77A7-EF11-129263397422}"/>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504FF8E1-D42F-359E-A0FC-112E676EA9BE}"/>
              </a:ext>
            </a:extLst>
          </p:cNvPr>
          <p:cNvSpPr txBox="1"/>
          <p:nvPr/>
        </p:nvSpPr>
        <p:spPr>
          <a:xfrm>
            <a:off x="412699" y="1828800"/>
            <a:ext cx="6160200" cy="2880704"/>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journalists from different countries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decide on an idea of mutual interest</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gather and share material</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publish to their own audiences</a:t>
            </a: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a:p>
            <a:pPr lvl="0" algn="l" rtl="0">
              <a:spcBef>
                <a:spcPts val="0"/>
              </a:spcBef>
              <a:spcAft>
                <a:spcPts val="0"/>
              </a:spcAft>
            </a:pPr>
            <a:endParaRPr lang="en-US" sz="1800" dirty="0">
              <a:solidFill>
                <a:srgbClr val="2432B4"/>
              </a:solidFill>
              <a:latin typeface="Montserrat" pitchFamily="2" charset="77"/>
            </a:endParaRPr>
          </a:p>
          <a:p>
            <a:pPr lvl="0" algn="l" rtl="0">
              <a:spcBef>
                <a:spcPts val="0"/>
              </a:spcBef>
              <a:spcAft>
                <a:spcPts val="0"/>
              </a:spcAft>
            </a:pPr>
            <a:endParaRPr lang="en-US" sz="1800" dirty="0">
              <a:solidFill>
                <a:srgbClr val="2432B4"/>
              </a:solidFill>
              <a:latin typeface="Montserrat" pitchFamily="2" charset="77"/>
            </a:endParaRPr>
          </a:p>
          <a:p>
            <a:pPr lvl="0" algn="l" rtl="0">
              <a:spcBef>
                <a:spcPts val="0"/>
              </a:spcBef>
              <a:spcAft>
                <a:spcPts val="0"/>
              </a:spcAft>
            </a:pPr>
            <a:endParaRPr lang="en-US" sz="1800" dirty="0">
              <a:solidFill>
                <a:srgbClr val="2432B4"/>
              </a:solidFill>
              <a:latin typeface="Montserrat" pitchFamily="2" charset="77"/>
            </a:endParaRPr>
          </a:p>
          <a:p>
            <a:pPr lvl="0" algn="r" rtl="0">
              <a:spcBef>
                <a:spcPts val="0"/>
              </a:spcBef>
              <a:spcAft>
                <a:spcPts val="0"/>
              </a:spcAft>
            </a:pPr>
            <a:r>
              <a:rPr lang="en-US" sz="1200" i="1" dirty="0">
                <a:solidFill>
                  <a:srgbClr val="2432B4"/>
                </a:solidFill>
                <a:latin typeface="Montserrat" pitchFamily="2" charset="77"/>
              </a:rPr>
              <a:t>(Alfter, 2019)</a:t>
            </a:r>
          </a:p>
          <a:p>
            <a:pPr marL="0" lvl="0" indent="0" algn="l" rtl="0">
              <a:spcBef>
                <a:spcPts val="0"/>
              </a:spcBef>
              <a:spcAft>
                <a:spcPts val="0"/>
              </a:spcAft>
              <a:buNone/>
            </a:pPr>
            <a:endParaRPr lang="en-US" sz="1800" b="1"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6E6BCBA6-224B-0159-3451-05FF0F7E5B72}"/>
              </a:ext>
            </a:extLst>
          </p:cNvPr>
          <p:cNvSpPr txBox="1"/>
          <p:nvPr/>
        </p:nvSpPr>
        <p:spPr>
          <a:xfrm>
            <a:off x="412699" y="167161"/>
            <a:ext cx="706252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200" dirty="0">
                <a:solidFill>
                  <a:srgbClr val="2432B4"/>
                </a:solidFill>
                <a:latin typeface="Montserrat" pitchFamily="2" charset="77"/>
                <a:ea typeface="Roboto Thin"/>
                <a:cs typeface="Roboto Thin"/>
                <a:sym typeface="Roboto Thin"/>
              </a:rPr>
              <a:t>Cross-border </a:t>
            </a:r>
            <a:r>
              <a:rPr lang="da-DK" sz="2200" dirty="0" err="1">
                <a:solidFill>
                  <a:srgbClr val="2432B4"/>
                </a:solidFill>
                <a:latin typeface="Montserrat" pitchFamily="2" charset="77"/>
                <a:ea typeface="Roboto Thin"/>
                <a:cs typeface="Roboto Thin"/>
                <a:sym typeface="Roboto Thin"/>
              </a:rPr>
              <a:t>collaborative</a:t>
            </a:r>
            <a:r>
              <a:rPr lang="da-DK" sz="2200" dirty="0">
                <a:solidFill>
                  <a:srgbClr val="2432B4"/>
                </a:solidFill>
                <a:latin typeface="Montserrat" pitchFamily="2" charset="77"/>
                <a:ea typeface="Roboto Thin"/>
                <a:cs typeface="Roboto Thin"/>
                <a:sym typeface="Roboto Thin"/>
              </a:rPr>
              <a:t> </a:t>
            </a:r>
            <a:r>
              <a:rPr lang="da-DK" sz="2200" dirty="0" err="1">
                <a:solidFill>
                  <a:srgbClr val="2432B4"/>
                </a:solidFill>
                <a:latin typeface="Montserrat" pitchFamily="2" charset="77"/>
                <a:ea typeface="Roboto Thin"/>
                <a:cs typeface="Roboto Thin"/>
                <a:sym typeface="Roboto Thin"/>
              </a:rPr>
              <a:t>journalism</a:t>
            </a:r>
            <a:r>
              <a:rPr lang="da-DK" sz="2200" dirty="0">
                <a:solidFill>
                  <a:srgbClr val="2432B4"/>
                </a:solidFill>
                <a:latin typeface="Montserrat" pitchFamily="2" charset="77"/>
                <a:ea typeface="Roboto Thin"/>
                <a:cs typeface="Roboto Thin"/>
                <a:sym typeface="Roboto Thin"/>
              </a:rPr>
              <a:t> - definition</a:t>
            </a:r>
            <a:endParaRPr sz="22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131984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599E85E-8923-758A-9766-820DA16956FD}"/>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7E8A9AB0-881A-D6F6-1EFB-B7FA549E414C}"/>
              </a:ext>
            </a:extLst>
          </p:cNvPr>
          <p:cNvPicPr preferRelativeResize="0"/>
          <p:nvPr/>
        </p:nvPicPr>
        <p:blipFill>
          <a:blip r:embed="rId3">
            <a:alphaModFix/>
          </a:blip>
          <a:stretch>
            <a:fillRect/>
          </a:stretch>
        </p:blipFill>
        <p:spPr>
          <a:xfrm>
            <a:off x="-3" y="0"/>
            <a:ext cx="9144003" cy="5143496"/>
          </a:xfrm>
          <a:prstGeom prst="rect">
            <a:avLst/>
          </a:prstGeom>
          <a:noFill/>
          <a:ln>
            <a:noFill/>
          </a:ln>
        </p:spPr>
      </p:pic>
      <p:sp>
        <p:nvSpPr>
          <p:cNvPr id="62" name="Google Shape;62;p14">
            <a:extLst>
              <a:ext uri="{FF2B5EF4-FFF2-40B4-BE49-F238E27FC236}">
                <a16:creationId xmlns:a16="http://schemas.microsoft.com/office/drawing/2014/main" id="{B73885D2-75D4-1C4F-525D-7925176945DF}"/>
              </a:ext>
            </a:extLst>
          </p:cNvPr>
          <p:cNvSpPr txBox="1"/>
          <p:nvPr/>
        </p:nvSpPr>
        <p:spPr>
          <a:xfrm>
            <a:off x="412698" y="1193916"/>
            <a:ext cx="4479341" cy="13778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Myth</a:t>
            </a:r>
          </a:p>
          <a:p>
            <a:pPr marL="285750" lvl="0" indent="-285750" algn="l" rtl="0">
              <a:spcBef>
                <a:spcPts val="0"/>
              </a:spcBef>
              <a:spcAft>
                <a:spcPts val="0"/>
              </a:spcAft>
              <a:buFont typeface="Arial" panose="020B0604020202020204" pitchFamily="34" charset="0"/>
              <a:buChar char="•"/>
            </a:pPr>
            <a:r>
              <a:rPr lang="en-US" sz="1500" dirty="0" err="1">
                <a:solidFill>
                  <a:srgbClr val="2432B4"/>
                </a:solidFill>
                <a:latin typeface="Montserrat" pitchFamily="2" charset="77"/>
              </a:rPr>
              <a:t>Crossborder</a:t>
            </a:r>
            <a:r>
              <a:rPr lang="en-US" sz="1500" dirty="0">
                <a:solidFill>
                  <a:srgbClr val="2432B4"/>
                </a:solidFill>
                <a:latin typeface="Montserrat" pitchFamily="2" charset="77"/>
              </a:rPr>
              <a:t> journalism is based upon massive leaks that were given to journalists</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To do </a:t>
            </a:r>
            <a:r>
              <a:rPr lang="en-US" sz="1500" dirty="0" err="1">
                <a:solidFill>
                  <a:srgbClr val="2432B4"/>
                </a:solidFill>
                <a:latin typeface="Montserrat" pitchFamily="2" charset="77"/>
              </a:rPr>
              <a:t>crossborder</a:t>
            </a:r>
            <a:r>
              <a:rPr lang="en-US" sz="1500" dirty="0">
                <a:solidFill>
                  <a:srgbClr val="2432B4"/>
                </a:solidFill>
                <a:latin typeface="Montserrat" pitchFamily="2" charset="77"/>
              </a:rPr>
              <a:t> journalism you must have a job at a big medium</a:t>
            </a:r>
          </a:p>
          <a:p>
            <a:pPr marL="0" lvl="0" indent="0" algn="l" rtl="0">
              <a:spcBef>
                <a:spcPts val="0"/>
              </a:spcBef>
              <a:spcAft>
                <a:spcPts val="0"/>
              </a:spcAft>
              <a:buNone/>
            </a:pPr>
            <a:endParaRPr lang="en-US" sz="1800" b="1"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5688C13A-1DF6-743A-EA69-C9FADB3EB21D}"/>
              </a:ext>
            </a:extLst>
          </p:cNvPr>
          <p:cNvSpPr txBox="1"/>
          <p:nvPr/>
        </p:nvSpPr>
        <p:spPr>
          <a:xfrm>
            <a:off x="412699" y="167161"/>
            <a:ext cx="6916678" cy="567464"/>
          </a:xfrm>
          <a:prstGeom prst="rect">
            <a:avLst/>
          </a:prstGeom>
          <a:noFill/>
          <a:ln>
            <a:noFill/>
          </a:ln>
        </p:spPr>
        <p:txBody>
          <a:bodyPr spcFirstLastPara="1" wrap="square" lIns="91425" tIns="91425" rIns="91425" bIns="91425" anchor="t" anchorCtr="0">
            <a:noAutofit/>
          </a:bodyPr>
          <a:lstStyle/>
          <a:p>
            <a:r>
              <a:rPr lang="da-DK" sz="2400" dirty="0" err="1">
                <a:solidFill>
                  <a:srgbClr val="2432B4"/>
                </a:solidFill>
                <a:latin typeface="Montserrat" pitchFamily="2" charset="77"/>
                <a:ea typeface="Roboto Thin"/>
                <a:cs typeface="Roboto Thin"/>
                <a:sym typeface="Roboto Thin"/>
              </a:rPr>
              <a:t>Myth</a:t>
            </a:r>
            <a:r>
              <a:rPr lang="da-DK" sz="2400" dirty="0">
                <a:solidFill>
                  <a:srgbClr val="2432B4"/>
                </a:solidFill>
                <a:latin typeface="Montserrat" pitchFamily="2" charset="77"/>
                <a:ea typeface="Roboto Thin"/>
                <a:cs typeface="Roboto Thin"/>
                <a:sym typeface="Roboto Thin"/>
              </a:rPr>
              <a:t> and reality</a:t>
            </a:r>
          </a:p>
          <a:p>
            <a:pPr marL="0" lvl="0" indent="0" algn="l" rtl="0">
              <a:spcBef>
                <a:spcPts val="0"/>
              </a:spcBef>
              <a:spcAft>
                <a:spcPts val="0"/>
              </a:spcAft>
              <a:buNone/>
            </a:pPr>
            <a:endParaRPr sz="2100" dirty="0">
              <a:solidFill>
                <a:srgbClr val="2432B4"/>
              </a:solidFill>
              <a:latin typeface="Montserrat" pitchFamily="2" charset="77"/>
              <a:ea typeface="Roboto Thin"/>
              <a:cs typeface="Roboto Thin"/>
              <a:sym typeface="Roboto Thin"/>
            </a:endParaRPr>
          </a:p>
        </p:txBody>
      </p:sp>
      <p:sp>
        <p:nvSpPr>
          <p:cNvPr id="3" name="Google Shape;62;p14">
            <a:extLst>
              <a:ext uri="{FF2B5EF4-FFF2-40B4-BE49-F238E27FC236}">
                <a16:creationId xmlns:a16="http://schemas.microsoft.com/office/drawing/2014/main" id="{15717BF0-AF31-3A0D-6F80-34D561E3FD3C}"/>
              </a:ext>
            </a:extLst>
          </p:cNvPr>
          <p:cNvSpPr txBox="1"/>
          <p:nvPr/>
        </p:nvSpPr>
        <p:spPr>
          <a:xfrm>
            <a:off x="1889760" y="3031039"/>
            <a:ext cx="6613627" cy="105253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Reality</a:t>
            </a:r>
            <a:endParaRPr lang="en-US"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Several prominent cross-border investigations have been dubbed ”leaks” or ”papers” - but few are based upon anonymous, unsolicited leaks</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Publications via big media are most well-known, but there are scores of cross-border investigations elsewhere</a:t>
            </a:r>
          </a:p>
        </p:txBody>
      </p:sp>
    </p:spTree>
    <p:extLst>
      <p:ext uri="{BB962C8B-B14F-4D97-AF65-F5344CB8AC3E}">
        <p14:creationId xmlns:p14="http://schemas.microsoft.com/office/powerpoint/2010/main" val="167791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D0BD5F9-D67F-8789-1D19-82612D9B39E6}"/>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C8B75A3A-D9D5-8AC5-B1DE-3FB43E13CB61}"/>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08471428-6C46-4D4A-78A0-D3EFB281FC8D}"/>
              </a:ext>
            </a:extLst>
          </p:cNvPr>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pPr>
            <a:r>
              <a:rPr lang="da-DK" sz="1800" b="1" dirty="0">
                <a:solidFill>
                  <a:srgbClr val="2432B4"/>
                </a:solidFill>
                <a:latin typeface="Montserrat" pitchFamily="2" charset="77"/>
              </a:rPr>
              <a:t>Compilations via </a:t>
            </a:r>
            <a:r>
              <a:rPr lang="da-DK" sz="1800" b="1" dirty="0" err="1">
                <a:solidFill>
                  <a:srgbClr val="2432B4"/>
                </a:solidFill>
                <a:latin typeface="Montserrat" pitchFamily="2" charset="77"/>
              </a:rPr>
              <a:t>networks</a:t>
            </a:r>
            <a:r>
              <a:rPr lang="da-DK" sz="1800" b="1" dirty="0">
                <a:solidFill>
                  <a:srgbClr val="2432B4"/>
                </a:solidFill>
                <a:latin typeface="Montserrat" pitchFamily="2" charset="77"/>
              </a:rPr>
              <a:t>, </a:t>
            </a:r>
            <a:r>
              <a:rPr lang="da-DK" sz="1800" b="1" dirty="0" err="1">
                <a:solidFill>
                  <a:srgbClr val="2432B4"/>
                </a:solidFill>
                <a:latin typeface="Montserrat" pitchFamily="2" charset="77"/>
              </a:rPr>
              <a:t>conferences</a:t>
            </a:r>
            <a:r>
              <a:rPr lang="da-DK" sz="1800" b="1" dirty="0">
                <a:solidFill>
                  <a:srgbClr val="2432B4"/>
                </a:solidFill>
                <a:latin typeface="Montserrat" pitchFamily="2" charset="77"/>
              </a:rPr>
              <a:t>, </a:t>
            </a:r>
            <a:r>
              <a:rPr lang="da-DK" sz="1800" b="1" dirty="0" err="1">
                <a:solidFill>
                  <a:srgbClr val="2432B4"/>
                </a:solidFill>
                <a:latin typeface="Montserrat" pitchFamily="2" charset="77"/>
              </a:rPr>
              <a:t>work</a:t>
            </a:r>
            <a:r>
              <a:rPr lang="da-DK" sz="1800" b="1" dirty="0">
                <a:solidFill>
                  <a:srgbClr val="2432B4"/>
                </a:solidFill>
                <a:latin typeface="Montserrat" pitchFamily="2" charset="77"/>
              </a:rPr>
              <a:t> grant organisations…</a:t>
            </a:r>
          </a:p>
          <a:p>
            <a:pPr marL="285750" lvl="0" indent="-285750" algn="l" rtl="0">
              <a:spcBef>
                <a:spcPts val="0"/>
              </a:spcBef>
              <a:spcAft>
                <a:spcPts val="0"/>
              </a:spcAft>
              <a:buFont typeface="Arial" panose="020B0604020202020204" pitchFamily="34" charset="0"/>
              <a:buChar char="•"/>
            </a:pPr>
            <a:r>
              <a:rPr lang="da-DK" sz="1800" dirty="0" err="1">
                <a:solidFill>
                  <a:srgbClr val="2432B4"/>
                </a:solidFill>
                <a:latin typeface="Montserrat" pitchFamily="2" charset="77"/>
                <a:hlinkClick r:id="rId4"/>
              </a:rPr>
              <a:t>Dataharvest</a:t>
            </a:r>
            <a:r>
              <a:rPr lang="da-DK" sz="1800" dirty="0">
                <a:solidFill>
                  <a:srgbClr val="2432B4"/>
                </a:solidFill>
                <a:latin typeface="Montserrat" pitchFamily="2" charset="77"/>
                <a:hlinkClick r:id="rId4"/>
              </a:rPr>
              <a:t> – European </a:t>
            </a:r>
            <a:r>
              <a:rPr lang="da-DK" sz="1800" dirty="0" err="1">
                <a:solidFill>
                  <a:srgbClr val="2432B4"/>
                </a:solidFill>
                <a:latin typeface="Montserrat" pitchFamily="2" charset="77"/>
                <a:hlinkClick r:id="rId4"/>
              </a:rPr>
              <a:t>Investigative</a:t>
            </a:r>
            <a:r>
              <a:rPr lang="da-DK" sz="1800" dirty="0">
                <a:solidFill>
                  <a:srgbClr val="2432B4"/>
                </a:solidFill>
                <a:latin typeface="Montserrat" pitchFamily="2" charset="77"/>
                <a:hlinkClick r:id="rId4"/>
              </a:rPr>
              <a:t> </a:t>
            </a:r>
            <a:r>
              <a:rPr lang="da-DK" sz="1800" dirty="0" err="1">
                <a:solidFill>
                  <a:srgbClr val="2432B4"/>
                </a:solidFill>
                <a:latin typeface="Montserrat" pitchFamily="2" charset="77"/>
                <a:hlinkClick r:id="rId4"/>
              </a:rPr>
              <a:t>Journalism</a:t>
            </a:r>
            <a:r>
              <a:rPr lang="da-DK" sz="1800" dirty="0">
                <a:solidFill>
                  <a:srgbClr val="2432B4"/>
                </a:solidFill>
                <a:latin typeface="Montserrat" pitchFamily="2" charset="77"/>
                <a:hlinkClick r:id="rId4"/>
              </a:rPr>
              <a:t> Conference</a:t>
            </a: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err="1">
                <a:solidFill>
                  <a:srgbClr val="2432B4"/>
                </a:solidFill>
                <a:latin typeface="Montserrat" pitchFamily="2" charset="77"/>
                <a:hlinkClick r:id="rId5"/>
              </a:rPr>
              <a:t>Investigative</a:t>
            </a:r>
            <a:r>
              <a:rPr lang="da-DK" sz="1800" dirty="0">
                <a:solidFill>
                  <a:srgbClr val="2432B4"/>
                </a:solidFill>
                <a:latin typeface="Montserrat" pitchFamily="2" charset="77"/>
                <a:hlinkClick r:id="rId5"/>
              </a:rPr>
              <a:t> </a:t>
            </a:r>
            <a:r>
              <a:rPr lang="da-DK" sz="1800" dirty="0" err="1">
                <a:solidFill>
                  <a:srgbClr val="2432B4"/>
                </a:solidFill>
                <a:latin typeface="Montserrat" pitchFamily="2" charset="77"/>
                <a:hlinkClick r:id="rId5"/>
              </a:rPr>
              <a:t>Journalism</a:t>
            </a:r>
            <a:r>
              <a:rPr lang="da-DK" sz="1800" dirty="0">
                <a:solidFill>
                  <a:srgbClr val="2432B4"/>
                </a:solidFill>
                <a:latin typeface="Montserrat" pitchFamily="2" charset="77"/>
                <a:hlinkClick r:id="rId5"/>
              </a:rPr>
              <a:t> for EU </a:t>
            </a:r>
            <a:r>
              <a:rPr lang="da-DK" sz="1800" dirty="0" err="1">
                <a:solidFill>
                  <a:srgbClr val="2432B4"/>
                </a:solidFill>
                <a:latin typeface="Montserrat" pitchFamily="2" charset="77"/>
                <a:hlinkClick r:id="rId5"/>
              </a:rPr>
              <a:t>grants</a:t>
            </a: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a:solidFill>
                  <a:srgbClr val="2432B4"/>
                </a:solidFill>
                <a:latin typeface="Montserrat" pitchFamily="2" charset="77"/>
                <a:hlinkClick r:id="rId6"/>
              </a:rPr>
              <a:t>Journalismfund.eu</a:t>
            </a: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err="1">
                <a:solidFill>
                  <a:srgbClr val="2432B4"/>
                </a:solidFill>
                <a:latin typeface="Montserrat" pitchFamily="2" charset="77"/>
                <a:hlinkClick r:id="rId7"/>
              </a:rPr>
              <a:t>Investigate</a:t>
            </a:r>
            <a:r>
              <a:rPr lang="da-DK" sz="1800" dirty="0">
                <a:solidFill>
                  <a:srgbClr val="2432B4"/>
                </a:solidFill>
                <a:latin typeface="Montserrat" pitchFamily="2" charset="77"/>
                <a:hlinkClick r:id="rId7"/>
              </a:rPr>
              <a:t> Europe</a:t>
            </a: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a:solidFill>
                  <a:srgbClr val="2432B4"/>
                </a:solidFill>
                <a:latin typeface="Montserrat" pitchFamily="2" charset="77"/>
                <a:hlinkClick r:id="rId8"/>
              </a:rPr>
              <a:t>EIC </a:t>
            </a:r>
            <a:r>
              <a:rPr lang="da-DK" sz="1800" dirty="0" err="1">
                <a:solidFill>
                  <a:srgbClr val="2432B4"/>
                </a:solidFill>
                <a:latin typeface="Montserrat" pitchFamily="2" charset="77"/>
                <a:hlinkClick r:id="rId8"/>
              </a:rPr>
              <a:t>network</a:t>
            </a: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a:solidFill>
                  <a:srgbClr val="2432B4"/>
                </a:solidFill>
                <a:latin typeface="Montserrat" pitchFamily="2" charset="77"/>
                <a:hlinkClick r:id="rId9"/>
              </a:rPr>
              <a:t>ICIJ</a:t>
            </a:r>
            <a:endParaRPr lang="da-DK"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da-DK" sz="1800" dirty="0">
                <a:solidFill>
                  <a:srgbClr val="2432B4"/>
                </a:solidFill>
                <a:latin typeface="Montserrat" pitchFamily="2" charset="77"/>
                <a:hlinkClick r:id="rId10"/>
              </a:rPr>
              <a:t>OCCRP</a:t>
            </a:r>
            <a:endParaRPr lang="da-DK"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33F34FB4-5EFE-DEA9-EF9C-B9CFF3E2C162}"/>
              </a:ext>
            </a:extLst>
          </p:cNvPr>
          <p:cNvSpPr txBox="1"/>
          <p:nvPr/>
        </p:nvSpPr>
        <p:spPr>
          <a:xfrm>
            <a:off x="412699" y="167161"/>
            <a:ext cx="709300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2432B4"/>
                </a:solidFill>
                <a:latin typeface="Montserrat" pitchFamily="2" charset="77"/>
                <a:ea typeface="Roboto Thin"/>
                <a:cs typeface="Roboto Thin"/>
                <a:sym typeface="Roboto Thin"/>
              </a:rPr>
              <a:t>Inspiration: Find some </a:t>
            </a:r>
            <a:r>
              <a:rPr lang="en-US" sz="1800" dirty="0" err="1">
                <a:solidFill>
                  <a:srgbClr val="2432B4"/>
                </a:solidFill>
                <a:latin typeface="Montserrat" pitchFamily="2" charset="77"/>
                <a:ea typeface="Roboto Thin"/>
                <a:cs typeface="Roboto Thin"/>
                <a:sym typeface="Roboto Thin"/>
              </a:rPr>
              <a:t>crossborder</a:t>
            </a:r>
            <a:r>
              <a:rPr lang="en-US" sz="1800" dirty="0">
                <a:solidFill>
                  <a:srgbClr val="2432B4"/>
                </a:solidFill>
                <a:latin typeface="Montserrat" pitchFamily="2" charset="77"/>
                <a:ea typeface="Roboto Thin"/>
                <a:cs typeface="Roboto Thin"/>
                <a:sym typeface="Roboto Thin"/>
              </a:rPr>
              <a:t> investigation examples</a:t>
            </a:r>
            <a:br>
              <a:rPr lang="en-US" sz="1800" dirty="0">
                <a:solidFill>
                  <a:srgbClr val="2432B4"/>
                </a:solidFill>
                <a:latin typeface="Montserrat" pitchFamily="2" charset="77"/>
                <a:ea typeface="Roboto Thin"/>
                <a:cs typeface="Roboto Thin"/>
                <a:sym typeface="Roboto Thin"/>
              </a:rPr>
            </a:br>
            <a:endParaRPr sz="18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71835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C204FD1-CEFD-38BD-637C-2EF55662D299}"/>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CBB5BE44-3D07-141B-448D-DB6120180515}"/>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43DC870C-505F-088A-D6B6-E8FC95342A09}"/>
              </a:ext>
            </a:extLst>
          </p:cNvPr>
          <p:cNvSpPr txBox="1"/>
          <p:nvPr/>
        </p:nvSpPr>
        <p:spPr>
          <a:xfrm>
            <a:off x="6985598" y="4529765"/>
            <a:ext cx="1667561" cy="3359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1200" i="1" dirty="0">
                <a:solidFill>
                  <a:srgbClr val="2432B4"/>
                </a:solidFill>
                <a:latin typeface="Montserrat" pitchFamily="2" charset="77"/>
              </a:rPr>
              <a:t>(Alfter, 2015, 2019)</a:t>
            </a:r>
          </a:p>
        </p:txBody>
      </p:sp>
      <p:sp>
        <p:nvSpPr>
          <p:cNvPr id="2" name="Google Shape;56;p13">
            <a:extLst>
              <a:ext uri="{FF2B5EF4-FFF2-40B4-BE49-F238E27FC236}">
                <a16:creationId xmlns:a16="http://schemas.microsoft.com/office/drawing/2014/main" id="{D365BA19-E806-2B0A-0B8F-595AB20BE45F}"/>
              </a:ext>
            </a:extLst>
          </p:cNvPr>
          <p:cNvSpPr txBox="1"/>
          <p:nvPr/>
        </p:nvSpPr>
        <p:spPr>
          <a:xfrm>
            <a:off x="412699" y="167161"/>
            <a:ext cx="664342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a:solidFill>
                  <a:srgbClr val="2432B4"/>
                </a:solidFill>
                <a:latin typeface="Montserrat" pitchFamily="2" charset="77"/>
                <a:ea typeface="Roboto Thin"/>
                <a:cs typeface="Roboto Thin"/>
                <a:sym typeface="Roboto Thin"/>
              </a:rPr>
              <a:t>Cross-border </a:t>
            </a:r>
            <a:r>
              <a:rPr lang="da-DK" sz="2500" dirty="0" err="1">
                <a:solidFill>
                  <a:srgbClr val="2432B4"/>
                </a:solidFill>
                <a:latin typeface="Montserrat" pitchFamily="2" charset="77"/>
                <a:ea typeface="Roboto Thin"/>
                <a:cs typeface="Roboto Thin"/>
                <a:sym typeface="Roboto Thin"/>
              </a:rPr>
              <a:t>journalism</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process</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wheel</a:t>
            </a:r>
            <a:endParaRPr sz="2500" dirty="0">
              <a:solidFill>
                <a:srgbClr val="2432B4"/>
              </a:solidFill>
              <a:latin typeface="Montserrat" pitchFamily="2" charset="77"/>
              <a:ea typeface="Roboto Thin"/>
              <a:cs typeface="Roboto Thin"/>
              <a:sym typeface="Roboto Thin"/>
            </a:endParaRPr>
          </a:p>
        </p:txBody>
      </p:sp>
      <p:pic>
        <p:nvPicPr>
          <p:cNvPr id="3" name="Billede 1">
            <a:extLst>
              <a:ext uri="{FF2B5EF4-FFF2-40B4-BE49-F238E27FC236}">
                <a16:creationId xmlns:a16="http://schemas.microsoft.com/office/drawing/2014/main" id="{5C62DBDF-CEEF-F59E-80A6-E9FD4826A778}"/>
              </a:ext>
            </a:extLst>
          </p:cNvPr>
          <p:cNvPicPr>
            <a:picLocks noChangeAspect="1"/>
          </p:cNvPicPr>
          <p:nvPr/>
        </p:nvPicPr>
        <p:blipFill>
          <a:blip r:embed="rId4"/>
          <a:stretch/>
        </p:blipFill>
        <p:spPr bwMode="auto">
          <a:xfrm>
            <a:off x="1015684" y="1316978"/>
            <a:ext cx="6312814" cy="3085332"/>
          </a:xfrm>
          <a:prstGeom prst="rect">
            <a:avLst/>
          </a:prstGeom>
        </p:spPr>
      </p:pic>
    </p:spTree>
    <p:extLst>
      <p:ext uri="{BB962C8B-B14F-4D97-AF65-F5344CB8AC3E}">
        <p14:creationId xmlns:p14="http://schemas.microsoft.com/office/powerpoint/2010/main" val="239333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80B9020-A747-6E4F-CCE2-6E46A36028A6}"/>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D76AC5DE-EF96-4D6A-ED96-F358752F0549}"/>
              </a:ext>
            </a:extLst>
          </p:cNvPr>
          <p:cNvPicPr preferRelativeResize="0"/>
          <p:nvPr/>
        </p:nvPicPr>
        <p:blipFill>
          <a:blip r:embed="rId3">
            <a:alphaModFix/>
          </a:blip>
          <a:stretch>
            <a:fillRect/>
          </a:stretch>
        </p:blipFill>
        <p:spPr>
          <a:xfrm>
            <a:off x="0" y="5"/>
            <a:ext cx="9144003" cy="5143496"/>
          </a:xfrm>
          <a:prstGeom prst="rect">
            <a:avLst/>
          </a:prstGeom>
          <a:noFill/>
          <a:ln>
            <a:noFill/>
          </a:ln>
        </p:spPr>
      </p:pic>
      <p:pic>
        <p:nvPicPr>
          <p:cNvPr id="3" name="Billede 1">
            <a:extLst>
              <a:ext uri="{FF2B5EF4-FFF2-40B4-BE49-F238E27FC236}">
                <a16:creationId xmlns:a16="http://schemas.microsoft.com/office/drawing/2014/main" id="{DDE39E73-7EFA-71E5-ED98-84A6D56879B1}"/>
              </a:ext>
            </a:extLst>
          </p:cNvPr>
          <p:cNvPicPr>
            <a:picLocks noChangeAspect="1"/>
          </p:cNvPicPr>
          <p:nvPr/>
        </p:nvPicPr>
        <p:blipFill>
          <a:blip r:embed="rId4"/>
          <a:stretch/>
        </p:blipFill>
        <p:spPr bwMode="auto">
          <a:xfrm>
            <a:off x="323528" y="2715766"/>
            <a:ext cx="4079793" cy="1993962"/>
          </a:xfrm>
          <a:prstGeom prst="rect">
            <a:avLst/>
          </a:prstGeom>
        </p:spPr>
      </p:pic>
      <p:grpSp>
        <p:nvGrpSpPr>
          <p:cNvPr id="4" name="Gruppe 2">
            <a:extLst>
              <a:ext uri="{FF2B5EF4-FFF2-40B4-BE49-F238E27FC236}">
                <a16:creationId xmlns:a16="http://schemas.microsoft.com/office/drawing/2014/main" id="{232AE928-215C-CAD9-F37C-C5D90589E576}"/>
              </a:ext>
            </a:extLst>
          </p:cNvPr>
          <p:cNvGrpSpPr/>
          <p:nvPr/>
        </p:nvGrpSpPr>
        <p:grpSpPr bwMode="auto">
          <a:xfrm>
            <a:off x="3854564" y="1204116"/>
            <a:ext cx="3854704" cy="1662612"/>
            <a:chOff x="6719324" y="-472"/>
            <a:chExt cx="4287656" cy="1920240"/>
          </a:xfrm>
        </p:grpSpPr>
        <p:pic>
          <p:nvPicPr>
            <p:cNvPr id="5" name="Billede 3">
              <a:extLst>
                <a:ext uri="{FF2B5EF4-FFF2-40B4-BE49-F238E27FC236}">
                  <a16:creationId xmlns:a16="http://schemas.microsoft.com/office/drawing/2014/main" id="{BBFA1806-9EF4-B8FF-2396-65543B808B46}"/>
                </a:ext>
              </a:extLst>
            </p:cNvPr>
            <p:cNvPicPr>
              <a:picLocks noChangeAspect="1"/>
            </p:cNvPicPr>
            <p:nvPr/>
          </p:nvPicPr>
          <p:blipFill>
            <a:blip r:embed="rId5"/>
            <a:srcRect l="51928" t="1" b="72322"/>
            <a:stretch/>
          </p:blipFill>
          <p:spPr bwMode="auto">
            <a:xfrm>
              <a:off x="7199898" y="837322"/>
              <a:ext cx="3807082" cy="1071274"/>
            </a:xfrm>
            <a:prstGeom prst="rect">
              <a:avLst/>
            </a:prstGeom>
          </p:spPr>
        </p:pic>
        <p:sp>
          <p:nvSpPr>
            <p:cNvPr id="6" name="Ellipse 4">
              <a:extLst>
                <a:ext uri="{FF2B5EF4-FFF2-40B4-BE49-F238E27FC236}">
                  <a16:creationId xmlns:a16="http://schemas.microsoft.com/office/drawing/2014/main" id="{7AB0351F-CF5E-4D19-BC00-09764B9DEAE2}"/>
                </a:ext>
              </a:extLst>
            </p:cNvPr>
            <p:cNvSpPr/>
            <p:nvPr/>
          </p:nvSpPr>
          <p:spPr bwMode="auto">
            <a:xfrm>
              <a:off x="6719324" y="-472"/>
              <a:ext cx="3273552" cy="1920240"/>
            </a:xfrm>
            <a:prstGeom prst="ellipse">
              <a:avLst/>
            </a:prstGeom>
            <a:noFill/>
            <a:ln w="57150">
              <a:solidFill>
                <a:srgbClr val="E43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a-DK"/>
            </a:p>
          </p:txBody>
        </p:sp>
      </p:grpSp>
    </p:spTree>
    <p:extLst>
      <p:ext uri="{BB962C8B-B14F-4D97-AF65-F5344CB8AC3E}">
        <p14:creationId xmlns:p14="http://schemas.microsoft.com/office/powerpoint/2010/main" val="263485227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2990</TotalTime>
  <Words>1397</Words>
  <Application>Microsoft Office PowerPoint</Application>
  <PresentationFormat>Skærmshow (16:9)</PresentationFormat>
  <Paragraphs>142</Paragraphs>
  <Slides>24</Slides>
  <Notes>20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24</vt:i4>
      </vt:variant>
    </vt:vector>
  </HeadingPairs>
  <TitlesOfParts>
    <vt:vector size="29" baseType="lpstr">
      <vt:lpstr>Arial</vt:lpstr>
      <vt:lpstr>Montserrat</vt:lpstr>
      <vt:lpstr>Montserrat Thin</vt:lpstr>
      <vt:lpstr>Montserrat SemiBold</vt:lpstr>
      <vt:lpstr>Simple Light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Brigitte Alfter</dc:creator>
  <cp:lastModifiedBy>Brigitte Alfter</cp:lastModifiedBy>
  <cp:revision>10</cp:revision>
  <dcterms:modified xsi:type="dcterms:W3CDTF">2025-04-04T14:45:26Z</dcterms:modified>
</cp:coreProperties>
</file>