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62" r:id="rId3"/>
    <p:sldId id="257" r:id="rId4"/>
    <p:sldId id="265" r:id="rId5"/>
    <p:sldId id="266" r:id="rId6"/>
    <p:sldId id="270" r:id="rId7"/>
    <p:sldId id="268" r:id="rId8"/>
    <p:sldId id="267" r:id="rId9"/>
    <p:sldId id="274" r:id="rId10"/>
    <p:sldId id="258" r:id="rId11"/>
    <p:sldId id="264" r:id="rId12"/>
  </p:sldIdLst>
  <p:sldSz cx="9144000" cy="5143500" type="screen16x9"/>
  <p:notesSz cx="6858000" cy="9144000"/>
  <p:embeddedFontLst>
    <p:embeddedFont>
      <p:font typeface="Montserrat" panose="00000500000000000000" pitchFamily="2" charset="0"/>
      <p:regular r:id="rId14"/>
      <p:bold r:id="rId15"/>
      <p:italic r:id="rId16"/>
      <p:boldItalic r:id="rId17"/>
    </p:embeddedFont>
    <p:embeddedFont>
      <p:font typeface="Montserrat SemiBold" panose="00000700000000000000" pitchFamily="2" charset="0"/>
      <p:regular r:id="rId18"/>
      <p:bold r:id="rId19"/>
      <p:italic r:id="rId20"/>
      <p:boldItalic r:id="rId21"/>
    </p:embeddedFont>
    <p:embeddedFont>
      <p:font typeface="Montserrat Thin" panose="000003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2B4"/>
    <a:srgbClr val="C9E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888" autoAdjust="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46c55459d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46c55459d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1FB1E35-4495-08CD-53BB-0E0217F97B80}"/>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9A9535A5-B6DE-1DC9-3E50-10EA07F24A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E69F79F0-353A-F816-C633-5045A3224F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436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46c55459d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D857463-F9BE-240A-9955-EF8B3D57A20D}"/>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B36FF822-B752-80F4-EF9E-BE384FAF8F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0CCD3021-20AA-FE58-2377-8A4BAE810A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9936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75C62980-DDE8-53C2-A71D-DA7696787F32}"/>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8214494B-EEFF-13AD-F7AD-9D8878A302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C0625559-DE9C-943C-AC26-FD73EA97A7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279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01CE9A2-8487-927A-2D44-0393F20EF4D3}"/>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96380581-DEDB-D956-B312-E801AFAB73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7A30A6A3-2487-DCA5-D7FD-A859DA9D45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7149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5895242-4C38-A22E-88F1-E8847A7798AF}"/>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664542BB-878D-3EA3-B571-1602EEB54D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E15ED9B3-4655-1FC2-7A25-29321C47F7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865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D6FD5AA-6A6D-CD87-A34B-E8F31ED6FE68}"/>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08E531A8-85E0-AEBA-1397-AB6AE0C187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4453EC8B-312A-F687-A8C6-D3550FC154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611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7911E1D-6129-CE3E-1214-A0D9AB6B173C}"/>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C3E684DF-FDF8-52EE-91A4-F4EEAEE3F2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0DE111BC-597F-AF19-3C59-D7FBA3C67F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40723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www.crossborderjournalismcampus.eu/" TargetMode="External"/><Relationship Id="rId4" Type="http://schemas.openxmlformats.org/officeDocument/2006/relationships/hyperlink" Target="http://www.crossborderjournalismcampus.e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www.investigate-europe.eu/themes/investigations/derailed" TargetMode="External"/><Relationship Id="rId3" Type="http://schemas.openxmlformats.org/officeDocument/2006/relationships/image" Target="../media/image2.png"/><Relationship Id="rId7" Type="http://schemas.openxmlformats.org/officeDocument/2006/relationships/hyperlink" Target="https://euobserver.com/green-economy/157723"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foreverpollution.eu/map/" TargetMode="External"/><Relationship Id="rId5" Type="http://schemas.openxmlformats.org/officeDocument/2006/relationships/hyperlink" Target="https://urbanjournalism.org/student-housing/" TargetMode="External"/><Relationship Id="rId4" Type="http://schemas.openxmlformats.org/officeDocument/2006/relationships/hyperlink" Target="https://cities4rent.journalismarena.medi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Arena Guidebook_pp-front.png"/>
          <p:cNvPicPr preferRelativeResize="0"/>
          <p:nvPr/>
        </p:nvPicPr>
        <p:blipFill>
          <a:blip r:embed="rId3">
            <a:alphaModFix/>
          </a:blip>
          <a:stretch>
            <a:fillRect/>
          </a:stretch>
        </p:blipFill>
        <p:spPr>
          <a:xfrm>
            <a:off x="0" y="-1"/>
            <a:ext cx="9144008" cy="5143501"/>
          </a:xfrm>
          <a:prstGeom prst="rect">
            <a:avLst/>
          </a:prstGeom>
          <a:noFill/>
          <a:ln>
            <a:noFill/>
          </a:ln>
        </p:spPr>
      </p:pic>
      <p:sp>
        <p:nvSpPr>
          <p:cNvPr id="55" name="Google Shape;55;p13"/>
          <p:cNvSpPr txBox="1"/>
          <p:nvPr/>
        </p:nvSpPr>
        <p:spPr>
          <a:xfrm>
            <a:off x="212964" y="374686"/>
            <a:ext cx="3726576" cy="21970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300" dirty="0">
                <a:solidFill>
                  <a:schemeClr val="lt1"/>
                </a:solidFill>
                <a:latin typeface="Montserrat" pitchFamily="2" charset="77"/>
                <a:ea typeface="Roboto Medium"/>
                <a:cs typeface="Roboto Condensed" panose="02000000000000000000" pitchFamily="2" charset="0"/>
                <a:sym typeface="Roboto Medium"/>
              </a:rPr>
              <a:t>Getting going: the cross-border journalism </a:t>
            </a:r>
          </a:p>
          <a:p>
            <a:pPr marL="0" lvl="0" indent="0" algn="l" rtl="0">
              <a:spcBef>
                <a:spcPts val="0"/>
              </a:spcBef>
              <a:spcAft>
                <a:spcPts val="0"/>
              </a:spcAft>
              <a:buNone/>
            </a:pPr>
            <a:r>
              <a:rPr lang="en-US" sz="3300" dirty="0">
                <a:solidFill>
                  <a:schemeClr val="lt1"/>
                </a:solidFill>
                <a:latin typeface="Montserrat" pitchFamily="2" charset="77"/>
                <a:ea typeface="Roboto Medium"/>
                <a:cs typeface="Roboto Condensed" panose="02000000000000000000" pitchFamily="2" charset="0"/>
                <a:sym typeface="Roboto Medium"/>
              </a:rPr>
              <a:t>story idea</a:t>
            </a:r>
          </a:p>
          <a:p>
            <a:pPr marL="0" lvl="0" indent="0" algn="l" rtl="0">
              <a:spcBef>
                <a:spcPts val="0"/>
              </a:spcBef>
              <a:spcAft>
                <a:spcPts val="0"/>
              </a:spcAft>
              <a:buNone/>
            </a:pPr>
            <a:endParaRPr sz="3300" dirty="0">
              <a:solidFill>
                <a:schemeClr val="lt1"/>
              </a:solidFill>
              <a:latin typeface="Montserrat" pitchFamily="2" charset="77"/>
              <a:ea typeface="Roboto Medium"/>
              <a:cs typeface="Roboto Condensed" panose="02000000000000000000" pitchFamily="2" charset="0"/>
              <a:sym typeface="Roboto Medium"/>
            </a:endParaRPr>
          </a:p>
        </p:txBody>
      </p:sp>
      <p:sp>
        <p:nvSpPr>
          <p:cNvPr id="56" name="Google Shape;56;p13"/>
          <p:cNvSpPr txBox="1"/>
          <p:nvPr/>
        </p:nvSpPr>
        <p:spPr>
          <a:xfrm>
            <a:off x="212964" y="2571749"/>
            <a:ext cx="2809311" cy="70867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i="1" dirty="0">
                <a:solidFill>
                  <a:schemeClr val="accent6"/>
                </a:solidFill>
                <a:latin typeface="Montserrat" pitchFamily="2" charset="77"/>
                <a:ea typeface="Roboto Thin"/>
                <a:cs typeface="Roboto Thin"/>
                <a:sym typeface="Roboto Thin"/>
              </a:rPr>
              <a:t>A Crossborder Journalism Campus Lecture</a:t>
            </a:r>
            <a:endParaRPr sz="1500" i="1" dirty="0">
              <a:solidFill>
                <a:schemeClr val="accent6"/>
              </a:solidFill>
              <a:latin typeface="Montserrat" pitchFamily="2" charset="77"/>
              <a:ea typeface="Roboto Thin"/>
              <a:cs typeface="Roboto Thin"/>
              <a:sym typeface="Roboto Th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title="Arena Guidebook_pp-last.png"/>
          <p:cNvPicPr preferRelativeResize="0"/>
          <p:nvPr/>
        </p:nvPicPr>
        <p:blipFill>
          <a:blip r:embed="rId3">
            <a:alphaModFix/>
          </a:blip>
          <a:stretch>
            <a:fillRect/>
          </a:stretch>
        </p:blipFill>
        <p:spPr>
          <a:xfrm>
            <a:off x="0" y="5"/>
            <a:ext cx="9144003" cy="5143496"/>
          </a:xfrm>
          <a:prstGeom prst="rect">
            <a:avLst/>
          </a:prstGeom>
          <a:noFill/>
          <a:ln>
            <a:noFill/>
          </a:ln>
        </p:spPr>
      </p:pic>
      <p:sp>
        <p:nvSpPr>
          <p:cNvPr id="2" name="Rectangle 1">
            <a:extLst>
              <a:ext uri="{FF2B5EF4-FFF2-40B4-BE49-F238E27FC236}">
                <a16:creationId xmlns:a16="http://schemas.microsoft.com/office/drawing/2014/main" id="{CB6F70F1-4811-3638-118E-2252428391C9}"/>
              </a:ext>
            </a:extLst>
          </p:cNvPr>
          <p:cNvSpPr/>
          <p:nvPr/>
        </p:nvSpPr>
        <p:spPr>
          <a:xfrm>
            <a:off x="744850" y="3172501"/>
            <a:ext cx="4356539" cy="326003"/>
          </a:xfrm>
          <a:prstGeom prst="rect">
            <a:avLst/>
          </a:prstGeom>
          <a:solidFill>
            <a:srgbClr val="C9E4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68" name="Google Shape;68;p15"/>
          <p:cNvSpPr txBox="1"/>
          <p:nvPr/>
        </p:nvSpPr>
        <p:spPr>
          <a:xfrm>
            <a:off x="744850" y="495380"/>
            <a:ext cx="6160200" cy="71596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50" b="1" dirty="0">
                <a:solidFill>
                  <a:schemeClr val="lt1"/>
                </a:solidFill>
                <a:latin typeface="Montserrat SemiBold" panose="00000700000000000000" pitchFamily="2" charset="0"/>
                <a:ea typeface="Montserrat Thin"/>
                <a:cs typeface="Montserrat Thin"/>
                <a:sym typeface="Montserrat Thin"/>
              </a:rPr>
              <a:t>This is a presentation developed</a:t>
            </a:r>
            <a:br>
              <a:rPr lang="en" sz="1650" b="1" dirty="0">
                <a:solidFill>
                  <a:schemeClr val="lt1"/>
                </a:solidFill>
                <a:latin typeface="Montserrat SemiBold" panose="00000700000000000000" pitchFamily="2" charset="0"/>
                <a:ea typeface="Montserrat Thin"/>
                <a:cs typeface="Montserrat Thin"/>
                <a:sym typeface="Montserrat Thin"/>
              </a:rPr>
            </a:br>
            <a:r>
              <a:rPr lang="en" sz="1650" b="1" dirty="0">
                <a:solidFill>
                  <a:schemeClr val="lt1"/>
                </a:solidFill>
                <a:latin typeface="Montserrat SemiBold" panose="00000700000000000000" pitchFamily="2" charset="0"/>
                <a:ea typeface="Montserrat Thin"/>
                <a:cs typeface="Montserrat Thin"/>
                <a:sym typeface="Montserrat Thin"/>
              </a:rPr>
              <a:t>for the </a:t>
            </a:r>
            <a:r>
              <a:rPr lang="en" sz="1650" b="1" dirty="0" err="1">
                <a:solidFill>
                  <a:schemeClr val="lt1"/>
                </a:solidFill>
                <a:latin typeface="Montserrat SemiBold" panose="00000700000000000000" pitchFamily="2" charset="0"/>
                <a:ea typeface="Montserrat Thin"/>
                <a:cs typeface="Montserrat Thin"/>
                <a:sym typeface="Montserrat Thin"/>
              </a:rPr>
              <a:t>Crossborder</a:t>
            </a:r>
            <a:r>
              <a:rPr lang="en" sz="1650" b="1" dirty="0">
                <a:solidFill>
                  <a:schemeClr val="lt1"/>
                </a:solidFill>
                <a:latin typeface="Montserrat SemiBold" panose="00000700000000000000" pitchFamily="2" charset="0"/>
                <a:ea typeface="Montserrat Thin"/>
                <a:cs typeface="Montserrat Thin"/>
                <a:sym typeface="Montserrat Thin"/>
              </a:rPr>
              <a:t> Journalism Campus.</a:t>
            </a:r>
            <a:endParaRPr sz="1650" b="1" dirty="0">
              <a:solidFill>
                <a:schemeClr val="lt1"/>
              </a:solidFill>
              <a:latin typeface="Montserrat SemiBold" panose="00000700000000000000" pitchFamily="2" charset="0"/>
              <a:ea typeface="Montserrat Thin"/>
              <a:cs typeface="Montserrat Thin"/>
              <a:sym typeface="Montserrat Thin"/>
            </a:endParaRPr>
          </a:p>
        </p:txBody>
      </p:sp>
      <p:sp>
        <p:nvSpPr>
          <p:cNvPr id="3" name="Google Shape;68;p15">
            <a:extLst>
              <a:ext uri="{FF2B5EF4-FFF2-40B4-BE49-F238E27FC236}">
                <a16:creationId xmlns:a16="http://schemas.microsoft.com/office/drawing/2014/main" id="{D2CE1DE0-E044-24DE-EB6C-196BE070D4AA}"/>
              </a:ext>
            </a:extLst>
          </p:cNvPr>
          <p:cNvSpPr txBox="1"/>
          <p:nvPr/>
        </p:nvSpPr>
        <p:spPr>
          <a:xfrm>
            <a:off x="744850" y="1353483"/>
            <a:ext cx="4041835" cy="71596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650" b="1" dirty="0">
                <a:solidFill>
                  <a:schemeClr val="lt1"/>
                </a:solidFill>
                <a:latin typeface="Montserrat Thin" panose="00000300000000000000" pitchFamily="2" charset="0"/>
                <a:ea typeface="Montserrat Thin"/>
                <a:cs typeface="Montserrat Thin"/>
                <a:sym typeface="Montserrat Thin"/>
              </a:rPr>
              <a:t>It can be used freely</a:t>
            </a:r>
            <a:br>
              <a:rPr lang="en" sz="1650" b="1" dirty="0">
                <a:solidFill>
                  <a:schemeClr val="lt1"/>
                </a:solidFill>
                <a:latin typeface="Montserrat Thin" panose="00000300000000000000" pitchFamily="2" charset="0"/>
                <a:ea typeface="Montserrat Thin"/>
                <a:cs typeface="Montserrat Thin"/>
                <a:sym typeface="Montserrat Thin"/>
              </a:rPr>
            </a:br>
            <a:r>
              <a:rPr lang="en" sz="1650" b="1" dirty="0">
                <a:solidFill>
                  <a:schemeClr val="lt1"/>
                </a:solidFill>
                <a:latin typeface="Montserrat Thin" panose="00000300000000000000" pitchFamily="2" charset="0"/>
                <a:ea typeface="Montserrat Thin"/>
                <a:cs typeface="Montserrat Thin"/>
                <a:sym typeface="Montserrat Thin"/>
              </a:rPr>
              <a:t>under Creative Commons BY NC SA.</a:t>
            </a:r>
            <a:endParaRPr sz="1650" b="1" dirty="0">
              <a:solidFill>
                <a:schemeClr val="lt1"/>
              </a:solidFill>
              <a:latin typeface="Montserrat Thin" panose="00000300000000000000" pitchFamily="2" charset="0"/>
              <a:ea typeface="Montserrat Thin"/>
              <a:cs typeface="Montserrat Thin"/>
              <a:sym typeface="Montserrat Thin"/>
            </a:endParaRPr>
          </a:p>
        </p:txBody>
      </p:sp>
      <p:sp>
        <p:nvSpPr>
          <p:cNvPr id="4" name="Google Shape;68;p15">
            <a:extLst>
              <a:ext uri="{FF2B5EF4-FFF2-40B4-BE49-F238E27FC236}">
                <a16:creationId xmlns:a16="http://schemas.microsoft.com/office/drawing/2014/main" id="{2E1BDEBF-19D8-0CF5-E783-6F3026C7CEA4}"/>
              </a:ext>
            </a:extLst>
          </p:cNvPr>
          <p:cNvSpPr txBox="1"/>
          <p:nvPr/>
        </p:nvSpPr>
        <p:spPr>
          <a:xfrm>
            <a:off x="744850" y="2422689"/>
            <a:ext cx="6160200" cy="102474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650" b="1" dirty="0">
                <a:solidFill>
                  <a:schemeClr val="lt1"/>
                </a:solidFill>
                <a:latin typeface="Montserrat Thin" panose="00000300000000000000" pitchFamily="2" charset="0"/>
                <a:ea typeface="Montserrat Thin"/>
                <a:cs typeface="Montserrat Thin"/>
                <a:sym typeface="Montserrat Thin"/>
              </a:rPr>
              <a:t>For more material and teaching instructions</a:t>
            </a:r>
            <a:br>
              <a:rPr lang="en" sz="1650" b="1" dirty="0">
                <a:solidFill>
                  <a:schemeClr val="lt1"/>
                </a:solidFill>
                <a:latin typeface="Montserrat Thin" panose="00000300000000000000" pitchFamily="2" charset="0"/>
                <a:ea typeface="Montserrat Thin"/>
                <a:cs typeface="Montserrat Thin"/>
                <a:sym typeface="Montserrat Thin"/>
              </a:rPr>
            </a:br>
            <a:r>
              <a:rPr lang="en" sz="1650" b="1" dirty="0">
                <a:solidFill>
                  <a:schemeClr val="lt1"/>
                </a:solidFill>
                <a:latin typeface="Montserrat Thin" panose="00000300000000000000" pitchFamily="2" charset="0"/>
                <a:ea typeface="Montserrat Thin"/>
                <a:cs typeface="Montserrat Thin"/>
                <a:sym typeface="Montserrat Thin"/>
              </a:rPr>
              <a:t>on cross-border collaborative journalism, please visit:</a:t>
            </a:r>
            <a:r>
              <a:rPr lang="en" sz="1650" b="1" dirty="0">
                <a:solidFill>
                  <a:schemeClr val="lt1"/>
                </a:solidFill>
                <a:uFill>
                  <a:noFill/>
                </a:uFill>
                <a:latin typeface="Montserrat Thin" panose="00000300000000000000" pitchFamily="2" charset="0"/>
                <a:ea typeface="Montserrat Thin"/>
                <a:cs typeface="Montserrat Thin"/>
                <a:sym typeface="Montserrat Thin"/>
                <a:hlinkClick r:id="rId4">
                  <a:extLst>
                    <a:ext uri="{A12FA001-AC4F-418D-AE19-62706E023703}">
                      <ahyp:hlinkClr xmlns:ahyp="http://schemas.microsoft.com/office/drawing/2018/hyperlinkcolor" val="tx"/>
                    </a:ext>
                  </a:extLst>
                </a:hlinkClick>
              </a:rPr>
              <a:t> </a:t>
            </a:r>
            <a:r>
              <a:rPr lang="en" sz="1650" b="1" u="sng" dirty="0">
                <a:solidFill>
                  <a:srgbClr val="2432B4"/>
                </a:solidFill>
                <a:latin typeface="Montserrat SemiBold" panose="00000700000000000000" pitchFamily="2" charset="0"/>
                <a:ea typeface="Montserrat Thin"/>
                <a:cs typeface="Montserrat Thin"/>
                <a:sym typeface="Montserrat Thin"/>
                <a:hlinkClick r:id="rId5">
                  <a:extLst>
                    <a:ext uri="{A12FA001-AC4F-418D-AE19-62706E023703}">
                      <ahyp:hlinkClr xmlns:ahyp="http://schemas.microsoft.com/office/drawing/2018/hyperlinkcolor" val="tx"/>
                    </a:ext>
                  </a:extLst>
                </a:hlinkClick>
              </a:rPr>
              <a:t>www.crossborderjournalismcampus.eu</a:t>
            </a:r>
            <a:r>
              <a:rPr lang="en" sz="1650" b="1" dirty="0">
                <a:solidFill>
                  <a:srgbClr val="2432B4"/>
                </a:solidFill>
                <a:latin typeface="Montserrat SemiBold" panose="00000700000000000000" pitchFamily="2" charset="0"/>
                <a:ea typeface="Montserrat Thin"/>
                <a:cs typeface="Montserrat Thin"/>
                <a:sym typeface="Montserrat Thin"/>
              </a:rPr>
              <a:t>.</a:t>
            </a:r>
            <a:endParaRPr sz="1600" b="1" dirty="0">
              <a:solidFill>
                <a:srgbClr val="2432B4"/>
              </a:solidFill>
              <a:latin typeface="Montserrat SemiBold" panose="00000700000000000000" pitchFamily="2" charset="0"/>
              <a:ea typeface="Montserrat Thin"/>
              <a:cs typeface="Montserrat Thin"/>
              <a:sym typeface="Montserrat Thin"/>
            </a:endParaRPr>
          </a:p>
        </p:txBody>
      </p:sp>
      <p:sp>
        <p:nvSpPr>
          <p:cNvPr id="5" name="Google Shape;68;p15">
            <a:extLst>
              <a:ext uri="{FF2B5EF4-FFF2-40B4-BE49-F238E27FC236}">
                <a16:creationId xmlns:a16="http://schemas.microsoft.com/office/drawing/2014/main" id="{553075E0-EC04-84FD-9713-DA6E4B03FEDF}"/>
              </a:ext>
            </a:extLst>
          </p:cNvPr>
          <p:cNvSpPr txBox="1"/>
          <p:nvPr/>
        </p:nvSpPr>
        <p:spPr>
          <a:xfrm>
            <a:off x="744850" y="3654304"/>
            <a:ext cx="6160200" cy="32265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50" dirty="0">
                <a:solidFill>
                  <a:schemeClr val="lt1"/>
                </a:solidFill>
                <a:latin typeface="Montserrat SemiBold"/>
                <a:ea typeface="Montserrat SemiBold"/>
                <a:cs typeface="Montserrat SemiBold"/>
                <a:sym typeface="Montserrat SemiBold"/>
              </a:rPr>
              <a:t>For further questions, reach out via the contact page. </a:t>
            </a:r>
            <a:endParaRPr sz="1650" dirty="0">
              <a:solidFill>
                <a:schemeClr val="lt1"/>
              </a:solidFill>
              <a:latin typeface="Montserrat SemiBold"/>
              <a:ea typeface="Montserrat SemiBold"/>
              <a:cs typeface="Montserrat SemiBold"/>
              <a:sym typeface="Montserrat SemiBold"/>
            </a:endParaRPr>
          </a:p>
          <a:p>
            <a:pPr marL="0" lvl="0" indent="0" algn="l" rtl="0">
              <a:spcBef>
                <a:spcPts val="600"/>
              </a:spcBef>
              <a:spcAft>
                <a:spcPts val="0"/>
              </a:spcAft>
              <a:buNone/>
            </a:pPr>
            <a:endParaRPr sz="1600" dirty="0">
              <a:solidFill>
                <a:schemeClr val="dk2"/>
              </a:solidFill>
              <a:latin typeface="Montserrat Thin"/>
              <a:ea typeface="Montserrat Thin"/>
              <a:cs typeface="Montserrat Thin"/>
              <a:sym typeface="Montserrat Th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7;p15" title="Arena Guidebook_pp-last.png">
            <a:extLst>
              <a:ext uri="{FF2B5EF4-FFF2-40B4-BE49-F238E27FC236}">
                <a16:creationId xmlns:a16="http://schemas.microsoft.com/office/drawing/2014/main" id="{60475E95-3FDB-72C7-CCEE-C36E5E29EB71}"/>
              </a:ext>
            </a:extLst>
          </p:cNvPr>
          <p:cNvPicPr preferRelativeResize="0"/>
          <p:nvPr/>
        </p:nvPicPr>
        <p:blipFill>
          <a:blip r:embed="rId2">
            <a:alphaModFix/>
          </a:blip>
          <a:stretch>
            <a:fillRect/>
          </a:stretch>
        </p:blipFill>
        <p:spPr>
          <a:xfrm>
            <a:off x="0" y="0"/>
            <a:ext cx="9144003" cy="5143496"/>
          </a:xfrm>
          <a:prstGeom prst="rect">
            <a:avLst/>
          </a:prstGeom>
          <a:noFill/>
          <a:ln>
            <a:noFill/>
          </a:ln>
        </p:spPr>
      </p:pic>
      <p:pic>
        <p:nvPicPr>
          <p:cNvPr id="3" name="Bildobjekt 5" descr="En bild som visar text, Teckensnitt, symbol, logotyp&#10;&#10;AI-genererat innehåll kan vara felaktigt.">
            <a:extLst>
              <a:ext uri="{FF2B5EF4-FFF2-40B4-BE49-F238E27FC236}">
                <a16:creationId xmlns:a16="http://schemas.microsoft.com/office/drawing/2014/main" id="{47916A05-6557-4286-FE1D-7B5623445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39" y="2160664"/>
            <a:ext cx="2711146" cy="568785"/>
          </a:xfrm>
          <a:prstGeom prst="rect">
            <a:avLst/>
          </a:prstGeom>
        </p:spPr>
      </p:pic>
      <p:sp>
        <p:nvSpPr>
          <p:cNvPr id="4" name="textruta 3">
            <a:extLst>
              <a:ext uri="{FF2B5EF4-FFF2-40B4-BE49-F238E27FC236}">
                <a16:creationId xmlns:a16="http://schemas.microsoft.com/office/drawing/2014/main" id="{96B7C7E1-2BBD-78BC-DB47-513D6FA69FBC}"/>
              </a:ext>
            </a:extLst>
          </p:cNvPr>
          <p:cNvSpPr txBox="1"/>
          <p:nvPr/>
        </p:nvSpPr>
        <p:spPr>
          <a:xfrm>
            <a:off x="611978" y="2854064"/>
            <a:ext cx="4338157" cy="1200329"/>
          </a:xfrm>
          <a:prstGeom prst="rect">
            <a:avLst/>
          </a:prstGeom>
          <a:noFill/>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i="0" dirty="0">
                <a:solidFill>
                  <a:schemeClr val="bg1"/>
                </a:solidFill>
                <a:effectLst/>
                <a:latin typeface="Montserrat Thin" panose="00000300000000000000" pitchFamily="2"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sv-SE" sz="1200" dirty="0">
              <a:solidFill>
                <a:schemeClr val="bg1"/>
              </a:solidFill>
              <a:latin typeface="Montserrat Thin" panose="00000300000000000000" pitchFamily="2" charset="0"/>
            </a:endParaRPr>
          </a:p>
        </p:txBody>
      </p:sp>
    </p:spTree>
    <p:extLst>
      <p:ext uri="{BB962C8B-B14F-4D97-AF65-F5344CB8AC3E}">
        <p14:creationId xmlns:p14="http://schemas.microsoft.com/office/powerpoint/2010/main" val="73382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599E85E-8923-758A-9766-820DA16956FD}"/>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7E8A9AB0-881A-D6F6-1EFB-B7FA549E414C}"/>
              </a:ext>
            </a:extLst>
          </p:cNvPr>
          <p:cNvPicPr preferRelativeResize="0"/>
          <p:nvPr/>
        </p:nvPicPr>
        <p:blipFill>
          <a:blip r:embed="rId3">
            <a:alphaModFix/>
          </a:blip>
          <a:stretch>
            <a:fillRect/>
          </a:stretch>
        </p:blipFill>
        <p:spPr>
          <a:xfrm>
            <a:off x="-3" y="0"/>
            <a:ext cx="9144003" cy="5143496"/>
          </a:xfrm>
          <a:prstGeom prst="rect">
            <a:avLst/>
          </a:prstGeom>
          <a:noFill/>
          <a:ln>
            <a:noFill/>
          </a:ln>
        </p:spPr>
      </p:pic>
      <p:sp>
        <p:nvSpPr>
          <p:cNvPr id="62" name="Google Shape;62;p14">
            <a:extLst>
              <a:ext uri="{FF2B5EF4-FFF2-40B4-BE49-F238E27FC236}">
                <a16:creationId xmlns:a16="http://schemas.microsoft.com/office/drawing/2014/main" id="{B73885D2-75D4-1C4F-525D-7925176945DF}"/>
              </a:ext>
            </a:extLst>
          </p:cNvPr>
          <p:cNvSpPr txBox="1"/>
          <p:nvPr/>
        </p:nvSpPr>
        <p:spPr>
          <a:xfrm>
            <a:off x="412698" y="1193916"/>
            <a:ext cx="6544362" cy="13778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“Good stories” in general</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Something new, not seen before</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A connection not made public before</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An element that was not known before</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Something fun, </a:t>
            </a:r>
            <a:r>
              <a:rPr lang="en-US" sz="1500" dirty="0" err="1">
                <a:solidFill>
                  <a:srgbClr val="2432B4"/>
                </a:solidFill>
                <a:latin typeface="Montserrat" pitchFamily="2" charset="77"/>
              </a:rPr>
              <a:t>apaling</a:t>
            </a:r>
            <a:r>
              <a:rPr lang="en-US" sz="1500" dirty="0">
                <a:solidFill>
                  <a:srgbClr val="2432B4"/>
                </a:solidFill>
                <a:latin typeface="Montserrat" pitchFamily="2" charset="77"/>
              </a:rPr>
              <a:t>, different, unexpected</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Something that is crucial to society</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Underreported or only superficially reported topic</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Understanding a paradox </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Reconstructing a case</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Understanding a structure</a:t>
            </a:r>
          </a:p>
          <a:p>
            <a:pPr marL="285750" lvl="0" indent="-285750" algn="l" rtl="0">
              <a:spcBef>
                <a:spcPts val="0"/>
              </a:spcBef>
              <a:spcAft>
                <a:spcPts val="0"/>
              </a:spcAft>
              <a:buFont typeface="Arial" panose="020B0604020202020204" pitchFamily="34" charset="0"/>
              <a:buChar char="•"/>
            </a:pPr>
            <a:endParaRPr lang="en-US" sz="1800" dirty="0">
              <a:solidFill>
                <a:srgbClr val="2432B4"/>
              </a:solidFill>
              <a:latin typeface="Montserrat" pitchFamily="2" charset="77"/>
            </a:endParaRPr>
          </a:p>
          <a:p>
            <a:pPr marL="0" lvl="0" indent="0" algn="l" rtl="0">
              <a:spcBef>
                <a:spcPts val="0"/>
              </a:spcBef>
              <a:spcAft>
                <a:spcPts val="0"/>
              </a:spcAft>
              <a:buNone/>
            </a:pPr>
            <a:endParaRPr lang="en-US"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5688C13A-1DF6-743A-EA69-C9FADB3EB21D}"/>
              </a:ext>
            </a:extLst>
          </p:cNvPr>
          <p:cNvSpPr txBox="1"/>
          <p:nvPr/>
        </p:nvSpPr>
        <p:spPr>
          <a:xfrm>
            <a:off x="412699" y="167161"/>
            <a:ext cx="6916678"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100" dirty="0">
                <a:solidFill>
                  <a:srgbClr val="2432B4"/>
                </a:solidFill>
                <a:latin typeface="Montserrat" pitchFamily="2" charset="77"/>
                <a:ea typeface="Roboto Thin"/>
                <a:cs typeface="Roboto Thin"/>
                <a:sym typeface="Roboto Thin"/>
              </a:rPr>
              <a:t>”A </a:t>
            </a:r>
            <a:r>
              <a:rPr lang="da-DK" sz="2100" dirty="0" err="1">
                <a:solidFill>
                  <a:srgbClr val="2432B4"/>
                </a:solidFill>
                <a:latin typeface="Montserrat" pitchFamily="2" charset="77"/>
                <a:ea typeface="Roboto Thin"/>
                <a:cs typeface="Roboto Thin"/>
                <a:sym typeface="Roboto Thin"/>
              </a:rPr>
              <a:t>good</a:t>
            </a:r>
            <a:r>
              <a:rPr lang="da-DK" sz="2100" dirty="0">
                <a:solidFill>
                  <a:srgbClr val="2432B4"/>
                </a:solidFill>
                <a:latin typeface="Montserrat" pitchFamily="2" charset="77"/>
                <a:ea typeface="Roboto Thin"/>
                <a:cs typeface="Roboto Thin"/>
                <a:sym typeface="Roboto Thin"/>
              </a:rPr>
              <a:t> story”</a:t>
            </a:r>
            <a:endParaRPr sz="2100" dirty="0">
              <a:solidFill>
                <a:srgbClr val="2432B4"/>
              </a:solidFill>
              <a:latin typeface="Montserrat" pitchFamily="2" charset="77"/>
              <a:ea typeface="Roboto Thin"/>
              <a:cs typeface="Roboto Thin"/>
              <a:sym typeface="Roboto Thin"/>
            </a:endParaRPr>
          </a:p>
        </p:txBody>
      </p:sp>
      <p:sp>
        <p:nvSpPr>
          <p:cNvPr id="3" name="Google Shape;62;p14">
            <a:extLst>
              <a:ext uri="{FF2B5EF4-FFF2-40B4-BE49-F238E27FC236}">
                <a16:creationId xmlns:a16="http://schemas.microsoft.com/office/drawing/2014/main" id="{15717BF0-AF31-3A0D-6F80-34D561E3FD3C}"/>
              </a:ext>
            </a:extLst>
          </p:cNvPr>
          <p:cNvSpPr txBox="1"/>
          <p:nvPr/>
        </p:nvSpPr>
        <p:spPr>
          <a:xfrm>
            <a:off x="2369820" y="3765664"/>
            <a:ext cx="6184978" cy="11990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What cross-border stories often can add</a:t>
            </a:r>
            <a:endParaRPr lang="en-US"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Digging deeper in large and/or complex matters</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Making complex and/or international matters relevant to more audiences</a:t>
            </a:r>
          </a:p>
          <a:p>
            <a:pPr marL="285750" lvl="0" indent="-285750" algn="l" rtl="0">
              <a:spcBef>
                <a:spcPts val="0"/>
              </a:spcBef>
              <a:spcAft>
                <a:spcPts val="0"/>
              </a:spcAft>
              <a:buFont typeface="Arial" panose="020B0604020202020204" pitchFamily="34" charset="0"/>
              <a:buChar char="•"/>
            </a:pPr>
            <a:endParaRPr lang="en-US" sz="1500" dirty="0">
              <a:solidFill>
                <a:srgbClr val="2432B4"/>
              </a:solidFill>
              <a:latin typeface="Montserrat" pitchFamily="2" charset="77"/>
            </a:endParaRPr>
          </a:p>
        </p:txBody>
      </p:sp>
    </p:spTree>
    <p:extLst>
      <p:ext uri="{BB962C8B-B14F-4D97-AF65-F5344CB8AC3E}">
        <p14:creationId xmlns:p14="http://schemas.microsoft.com/office/powerpoint/2010/main" val="167791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title="Arena Guidebook_pp-main-02.png"/>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p:cNvSpPr txBox="1"/>
          <p:nvPr/>
        </p:nvSpPr>
        <p:spPr>
          <a:xfrm>
            <a:off x="412699" y="1141718"/>
            <a:ext cx="6160200" cy="356778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da-DK" sz="1800" dirty="0" err="1">
                <a:solidFill>
                  <a:srgbClr val="2432B4"/>
                </a:solidFill>
                <a:latin typeface="Montserrat" pitchFamily="2" charset="77"/>
              </a:rPr>
              <a:t>Affordable</a:t>
            </a:r>
            <a:r>
              <a:rPr lang="da-DK" sz="1800" dirty="0">
                <a:solidFill>
                  <a:srgbClr val="2432B4"/>
                </a:solidFill>
                <a:latin typeface="Montserrat" pitchFamily="2" charset="77"/>
              </a:rPr>
              <a:t> </a:t>
            </a:r>
            <a:r>
              <a:rPr lang="da-DK" sz="1800" dirty="0" err="1">
                <a:solidFill>
                  <a:srgbClr val="2432B4"/>
                </a:solidFill>
                <a:latin typeface="Montserrat" pitchFamily="2" charset="77"/>
              </a:rPr>
              <a:t>housing</a:t>
            </a:r>
            <a:r>
              <a:rPr lang="da-DK" sz="1800" dirty="0">
                <a:solidFill>
                  <a:srgbClr val="2432B4"/>
                </a:solidFill>
                <a:latin typeface="Montserrat" pitchFamily="2" charset="77"/>
              </a:rPr>
              <a:t> – a problem </a:t>
            </a:r>
            <a:r>
              <a:rPr lang="da-DK" sz="1800" dirty="0" err="1">
                <a:solidFill>
                  <a:srgbClr val="2432B4"/>
                </a:solidFill>
                <a:latin typeface="Montserrat" pitchFamily="2" charset="77"/>
              </a:rPr>
              <a:t>across</a:t>
            </a:r>
            <a:r>
              <a:rPr lang="da-DK" sz="1800" dirty="0">
                <a:solidFill>
                  <a:srgbClr val="2432B4"/>
                </a:solidFill>
                <a:latin typeface="Montserrat" pitchFamily="2" charset="77"/>
              </a:rPr>
              <a:t> Europe: </a:t>
            </a:r>
            <a:r>
              <a:rPr lang="da-DK" sz="1800" dirty="0">
                <a:solidFill>
                  <a:srgbClr val="2432B4"/>
                </a:solidFill>
                <a:latin typeface="Montserrat" pitchFamily="2" charset="77"/>
                <a:hlinkClick r:id="rId4"/>
              </a:rPr>
              <a:t>The </a:t>
            </a:r>
            <a:r>
              <a:rPr lang="da-DK" sz="1800" dirty="0" err="1">
                <a:solidFill>
                  <a:srgbClr val="2432B4"/>
                </a:solidFill>
                <a:latin typeface="Montserrat" pitchFamily="2" charset="77"/>
                <a:hlinkClick r:id="rId4"/>
              </a:rPr>
              <a:t>Cities</a:t>
            </a:r>
            <a:r>
              <a:rPr lang="da-DK" sz="1800" dirty="0">
                <a:solidFill>
                  <a:srgbClr val="2432B4"/>
                </a:solidFill>
                <a:latin typeface="Montserrat" pitchFamily="2" charset="77"/>
                <a:hlinkClick r:id="rId4"/>
              </a:rPr>
              <a:t> for rent </a:t>
            </a:r>
            <a:r>
              <a:rPr lang="da-DK" sz="1800" dirty="0" err="1">
                <a:solidFill>
                  <a:srgbClr val="2432B4"/>
                </a:solidFill>
                <a:latin typeface="Montserrat" pitchFamily="2" charset="77"/>
                <a:hlinkClick r:id="rId4"/>
              </a:rPr>
              <a:t>project</a:t>
            </a:r>
            <a:endParaRPr lang="da-DK"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da-DK" sz="1800" dirty="0" err="1">
                <a:solidFill>
                  <a:srgbClr val="2432B4"/>
                </a:solidFill>
                <a:latin typeface="Montserrat" pitchFamily="2" charset="77"/>
              </a:rPr>
              <a:t>Affordable</a:t>
            </a:r>
            <a:r>
              <a:rPr lang="da-DK" sz="1800" dirty="0">
                <a:solidFill>
                  <a:srgbClr val="2432B4"/>
                </a:solidFill>
                <a:latin typeface="Montserrat" pitchFamily="2" charset="77"/>
              </a:rPr>
              <a:t> student </a:t>
            </a:r>
            <a:r>
              <a:rPr lang="da-DK" sz="1800" dirty="0" err="1">
                <a:solidFill>
                  <a:srgbClr val="2432B4"/>
                </a:solidFill>
                <a:latin typeface="Montserrat" pitchFamily="2" charset="77"/>
              </a:rPr>
              <a:t>housing</a:t>
            </a:r>
            <a:r>
              <a:rPr lang="da-DK" sz="1800" dirty="0">
                <a:solidFill>
                  <a:srgbClr val="2432B4"/>
                </a:solidFill>
                <a:latin typeface="Montserrat" pitchFamily="2" charset="77"/>
              </a:rPr>
              <a:t> – a problem </a:t>
            </a:r>
            <a:r>
              <a:rPr lang="da-DK" sz="1800" dirty="0" err="1">
                <a:solidFill>
                  <a:srgbClr val="2432B4"/>
                </a:solidFill>
                <a:latin typeface="Montserrat" pitchFamily="2" charset="77"/>
              </a:rPr>
              <a:t>across</a:t>
            </a:r>
            <a:r>
              <a:rPr lang="da-DK" sz="1800" dirty="0">
                <a:solidFill>
                  <a:srgbClr val="2432B4"/>
                </a:solidFill>
                <a:latin typeface="Montserrat" pitchFamily="2" charset="77"/>
              </a:rPr>
              <a:t> Europe: </a:t>
            </a:r>
            <a:r>
              <a:rPr lang="da-DK" sz="1800" dirty="0">
                <a:solidFill>
                  <a:srgbClr val="2432B4"/>
                </a:solidFill>
                <a:latin typeface="Montserrat" pitchFamily="2" charset="77"/>
                <a:hlinkClick r:id="rId5"/>
              </a:rPr>
              <a:t>The Urban </a:t>
            </a:r>
            <a:r>
              <a:rPr lang="da-DK" sz="1800" dirty="0" err="1">
                <a:solidFill>
                  <a:srgbClr val="2432B4"/>
                </a:solidFill>
                <a:latin typeface="Montserrat" pitchFamily="2" charset="77"/>
                <a:hlinkClick r:id="rId5"/>
              </a:rPr>
              <a:t>Journalism</a:t>
            </a:r>
            <a:r>
              <a:rPr lang="da-DK" sz="1800" dirty="0">
                <a:solidFill>
                  <a:srgbClr val="2432B4"/>
                </a:solidFill>
                <a:latin typeface="Montserrat" pitchFamily="2" charset="77"/>
                <a:hlinkClick r:id="rId5"/>
              </a:rPr>
              <a:t> </a:t>
            </a:r>
            <a:r>
              <a:rPr lang="da-DK" sz="1800" dirty="0" err="1">
                <a:solidFill>
                  <a:srgbClr val="2432B4"/>
                </a:solidFill>
                <a:latin typeface="Montserrat" pitchFamily="2" charset="77"/>
                <a:hlinkClick r:id="rId5"/>
              </a:rPr>
              <a:t>network</a:t>
            </a:r>
            <a:r>
              <a:rPr lang="da-DK" sz="1800" dirty="0">
                <a:solidFill>
                  <a:srgbClr val="2432B4"/>
                </a:solidFill>
                <a:latin typeface="Montserrat" pitchFamily="2" charset="77"/>
                <a:hlinkClick r:id="rId5"/>
              </a:rPr>
              <a:t> </a:t>
            </a:r>
            <a:r>
              <a:rPr lang="da-DK" sz="1800" dirty="0" err="1">
                <a:solidFill>
                  <a:srgbClr val="2432B4"/>
                </a:solidFill>
                <a:latin typeface="Montserrat" pitchFamily="2" charset="77"/>
                <a:hlinkClick r:id="rId5"/>
              </a:rPr>
              <a:t>investiation</a:t>
            </a:r>
            <a:r>
              <a:rPr lang="da-DK" sz="1800" dirty="0">
                <a:solidFill>
                  <a:srgbClr val="2432B4"/>
                </a:solidFill>
                <a:latin typeface="Montserrat" pitchFamily="2" charset="77"/>
                <a:hlinkClick r:id="rId5"/>
              </a:rPr>
              <a:t> on student </a:t>
            </a:r>
            <a:r>
              <a:rPr lang="da-DK" sz="1800" dirty="0" err="1">
                <a:solidFill>
                  <a:srgbClr val="2432B4"/>
                </a:solidFill>
                <a:latin typeface="Montserrat" pitchFamily="2" charset="77"/>
                <a:hlinkClick r:id="rId5"/>
              </a:rPr>
              <a:t>housing</a:t>
            </a:r>
            <a:r>
              <a:rPr lang="da-DK" sz="1800" dirty="0">
                <a:solidFill>
                  <a:srgbClr val="2432B4"/>
                </a:solidFill>
                <a:latin typeface="Montserrat" pitchFamily="2" charset="77"/>
                <a:hlinkClick r:id="rId5"/>
              </a:rPr>
              <a:t> </a:t>
            </a:r>
            <a:endParaRPr lang="da-DK"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da-DK" sz="1800" dirty="0">
                <a:solidFill>
                  <a:srgbClr val="2432B4"/>
                </a:solidFill>
                <a:latin typeface="Montserrat" pitchFamily="2" charset="77"/>
              </a:rPr>
              <a:t>PFAS pollution on national </a:t>
            </a:r>
            <a:r>
              <a:rPr lang="da-DK" sz="1800" dirty="0" err="1">
                <a:solidFill>
                  <a:srgbClr val="2432B4"/>
                </a:solidFill>
                <a:latin typeface="Montserrat" pitchFamily="2" charset="77"/>
              </a:rPr>
              <a:t>level</a:t>
            </a:r>
            <a:r>
              <a:rPr lang="da-DK" sz="1800" dirty="0">
                <a:solidFill>
                  <a:srgbClr val="2432B4"/>
                </a:solidFill>
                <a:latin typeface="Montserrat" pitchFamily="2" charset="77"/>
              </a:rPr>
              <a:t> </a:t>
            </a:r>
            <a:r>
              <a:rPr lang="da-DK" sz="1800" dirty="0" err="1">
                <a:solidFill>
                  <a:srgbClr val="2432B4"/>
                </a:solidFill>
                <a:latin typeface="Montserrat" pitchFamily="2" charset="77"/>
              </a:rPr>
              <a:t>only</a:t>
            </a:r>
            <a:r>
              <a:rPr lang="da-DK" sz="1800" dirty="0">
                <a:solidFill>
                  <a:srgbClr val="2432B4"/>
                </a:solidFill>
                <a:latin typeface="Montserrat" pitchFamily="2" charset="77"/>
              </a:rPr>
              <a:t>? </a:t>
            </a:r>
            <a:r>
              <a:rPr lang="da-DK" sz="1800" dirty="0">
                <a:solidFill>
                  <a:srgbClr val="2432B4"/>
                </a:solidFill>
                <a:latin typeface="Montserrat" pitchFamily="2" charset="77"/>
                <a:hlinkClick r:id="rId6"/>
              </a:rPr>
              <a:t>The European </a:t>
            </a:r>
            <a:r>
              <a:rPr lang="da-DK" sz="1800" dirty="0" err="1">
                <a:solidFill>
                  <a:srgbClr val="2432B4"/>
                </a:solidFill>
                <a:latin typeface="Montserrat" pitchFamily="2" charset="77"/>
                <a:hlinkClick r:id="rId6"/>
              </a:rPr>
              <a:t>map</a:t>
            </a:r>
            <a:r>
              <a:rPr lang="da-DK" sz="1800" dirty="0">
                <a:solidFill>
                  <a:srgbClr val="2432B4"/>
                </a:solidFill>
                <a:latin typeface="Montserrat" pitchFamily="2" charset="77"/>
                <a:hlinkClick r:id="rId6"/>
              </a:rPr>
              <a:t> of PFAS sites</a:t>
            </a:r>
            <a:endParaRPr lang="da-DK"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da-DK" sz="1800" dirty="0">
                <a:solidFill>
                  <a:srgbClr val="2432B4"/>
                </a:solidFill>
                <a:latin typeface="Montserrat" pitchFamily="2" charset="77"/>
              </a:rPr>
              <a:t>European </a:t>
            </a:r>
            <a:r>
              <a:rPr lang="da-DK" sz="1800" dirty="0" err="1">
                <a:solidFill>
                  <a:srgbClr val="2432B4"/>
                </a:solidFill>
                <a:latin typeface="Montserrat" pitchFamily="2" charset="77"/>
              </a:rPr>
              <a:t>legislation</a:t>
            </a:r>
            <a:r>
              <a:rPr lang="da-DK" sz="1800" dirty="0">
                <a:solidFill>
                  <a:srgbClr val="2432B4"/>
                </a:solidFill>
                <a:latin typeface="Montserrat" pitchFamily="2" charset="77"/>
              </a:rPr>
              <a:t> </a:t>
            </a:r>
            <a:r>
              <a:rPr lang="da-DK" sz="1800" dirty="0" err="1">
                <a:solidFill>
                  <a:srgbClr val="2432B4"/>
                </a:solidFill>
                <a:latin typeface="Montserrat" pitchFamily="2" charset="77"/>
              </a:rPr>
              <a:t>regulating</a:t>
            </a:r>
            <a:r>
              <a:rPr lang="da-DK" sz="1800" dirty="0">
                <a:solidFill>
                  <a:srgbClr val="2432B4"/>
                </a:solidFill>
                <a:latin typeface="Montserrat" pitchFamily="2" charset="77"/>
              </a:rPr>
              <a:t> in </a:t>
            </a:r>
            <a:r>
              <a:rPr lang="da-DK" sz="1800" dirty="0" err="1">
                <a:solidFill>
                  <a:srgbClr val="2432B4"/>
                </a:solidFill>
                <a:latin typeface="Montserrat" pitchFamily="2" charset="77"/>
              </a:rPr>
              <a:t>different</a:t>
            </a:r>
            <a:r>
              <a:rPr lang="da-DK" sz="1800" dirty="0">
                <a:solidFill>
                  <a:srgbClr val="2432B4"/>
                </a:solidFill>
                <a:latin typeface="Montserrat" pitchFamily="2" charset="77"/>
              </a:rPr>
              <a:t> national </a:t>
            </a:r>
            <a:r>
              <a:rPr lang="da-DK" sz="1800" dirty="0" err="1">
                <a:solidFill>
                  <a:srgbClr val="2432B4"/>
                </a:solidFill>
                <a:latin typeface="Montserrat" pitchFamily="2" charset="77"/>
              </a:rPr>
              <a:t>contexts</a:t>
            </a:r>
            <a:r>
              <a:rPr lang="da-DK" sz="1800" dirty="0">
                <a:solidFill>
                  <a:srgbClr val="2432B4"/>
                </a:solidFill>
                <a:latin typeface="Montserrat" pitchFamily="2" charset="77"/>
              </a:rPr>
              <a:t>: </a:t>
            </a:r>
            <a:r>
              <a:rPr lang="da-DK" sz="1800" dirty="0">
                <a:solidFill>
                  <a:srgbClr val="2432B4"/>
                </a:solidFill>
                <a:latin typeface="Montserrat" pitchFamily="2" charset="77"/>
                <a:hlinkClick r:id="rId7"/>
              </a:rPr>
              <a:t>The case of </a:t>
            </a:r>
            <a:r>
              <a:rPr lang="da-DK" sz="1800" dirty="0" err="1">
                <a:solidFill>
                  <a:srgbClr val="2432B4"/>
                </a:solidFill>
                <a:latin typeface="Montserrat" pitchFamily="2" charset="77"/>
                <a:hlinkClick r:id="rId7"/>
              </a:rPr>
              <a:t>waste</a:t>
            </a:r>
            <a:r>
              <a:rPr lang="da-DK" sz="1800" dirty="0">
                <a:solidFill>
                  <a:srgbClr val="2432B4"/>
                </a:solidFill>
                <a:latin typeface="Montserrat" pitchFamily="2" charset="77"/>
                <a:hlinkClick r:id="rId7"/>
              </a:rPr>
              <a:t> </a:t>
            </a:r>
            <a:r>
              <a:rPr lang="da-DK" sz="1800" dirty="0" err="1">
                <a:solidFill>
                  <a:srgbClr val="2432B4"/>
                </a:solidFill>
                <a:latin typeface="Montserrat" pitchFamily="2" charset="77"/>
                <a:hlinkClick r:id="rId7"/>
              </a:rPr>
              <a:t>regulation</a:t>
            </a:r>
            <a:endParaRPr lang="da-DK"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da-DK" sz="1800" dirty="0" err="1">
                <a:solidFill>
                  <a:srgbClr val="2432B4"/>
                </a:solidFill>
                <a:latin typeface="Montserrat" pitchFamily="2" charset="77"/>
              </a:rPr>
              <a:t>Bumpy</a:t>
            </a:r>
            <a:r>
              <a:rPr lang="da-DK" sz="1800" dirty="0">
                <a:solidFill>
                  <a:srgbClr val="2432B4"/>
                </a:solidFill>
                <a:latin typeface="Montserrat" pitchFamily="2" charset="77"/>
              </a:rPr>
              <a:t> </a:t>
            </a:r>
            <a:r>
              <a:rPr lang="da-DK" sz="1800" dirty="0" err="1">
                <a:solidFill>
                  <a:srgbClr val="2432B4"/>
                </a:solidFill>
                <a:latin typeface="Montserrat" pitchFamily="2" charset="77"/>
              </a:rPr>
              <a:t>rails</a:t>
            </a:r>
            <a:r>
              <a:rPr lang="da-DK" sz="1800" dirty="0">
                <a:solidFill>
                  <a:srgbClr val="2432B4"/>
                </a:solidFill>
                <a:latin typeface="Montserrat" pitchFamily="2" charset="77"/>
              </a:rPr>
              <a:t>? </a:t>
            </a:r>
            <a:r>
              <a:rPr lang="da-DK" sz="1800" dirty="0">
                <a:solidFill>
                  <a:srgbClr val="2432B4"/>
                </a:solidFill>
                <a:latin typeface="Montserrat" pitchFamily="2" charset="77"/>
                <a:hlinkClick r:id="rId8"/>
              </a:rPr>
              <a:t>An </a:t>
            </a:r>
            <a:r>
              <a:rPr lang="da-DK" sz="1800" dirty="0" err="1">
                <a:solidFill>
                  <a:srgbClr val="2432B4"/>
                </a:solidFill>
                <a:latin typeface="Montserrat" pitchFamily="2" charset="77"/>
                <a:hlinkClick r:id="rId8"/>
              </a:rPr>
              <a:t>investigation</a:t>
            </a:r>
            <a:r>
              <a:rPr lang="da-DK" sz="1800" dirty="0">
                <a:solidFill>
                  <a:srgbClr val="2432B4"/>
                </a:solidFill>
                <a:latin typeface="Montserrat" pitchFamily="2" charset="77"/>
                <a:hlinkClick r:id="rId8"/>
              </a:rPr>
              <a:t> </a:t>
            </a:r>
            <a:r>
              <a:rPr lang="da-DK" sz="1800" dirty="0" err="1">
                <a:solidFill>
                  <a:srgbClr val="2432B4"/>
                </a:solidFill>
                <a:latin typeface="Montserrat" pitchFamily="2" charset="77"/>
                <a:hlinkClick r:id="rId8"/>
              </a:rPr>
              <a:t>into</a:t>
            </a:r>
            <a:r>
              <a:rPr lang="da-DK" sz="1800" dirty="0">
                <a:solidFill>
                  <a:srgbClr val="2432B4"/>
                </a:solidFill>
                <a:latin typeface="Montserrat" pitchFamily="2" charset="77"/>
                <a:hlinkClick r:id="rId8"/>
              </a:rPr>
              <a:t> European </a:t>
            </a:r>
            <a:r>
              <a:rPr lang="da-DK" sz="1800" dirty="0" err="1">
                <a:solidFill>
                  <a:srgbClr val="2432B4"/>
                </a:solidFill>
                <a:latin typeface="Montserrat" pitchFamily="2" charset="77"/>
                <a:hlinkClick r:id="rId8"/>
              </a:rPr>
              <a:t>rail</a:t>
            </a:r>
            <a:r>
              <a:rPr lang="da-DK" sz="1800" dirty="0">
                <a:solidFill>
                  <a:srgbClr val="2432B4"/>
                </a:solidFill>
                <a:latin typeface="Montserrat" pitchFamily="2" charset="77"/>
                <a:hlinkClick r:id="rId8"/>
              </a:rPr>
              <a:t> </a:t>
            </a:r>
            <a:r>
              <a:rPr lang="da-DK" sz="1800" dirty="0" err="1">
                <a:solidFill>
                  <a:srgbClr val="2432B4"/>
                </a:solidFill>
                <a:latin typeface="Montserrat" pitchFamily="2" charset="77"/>
                <a:hlinkClick r:id="rId8"/>
              </a:rPr>
              <a:t>infrastructure</a:t>
            </a:r>
            <a:r>
              <a:rPr lang="da-DK" sz="1800" dirty="0">
                <a:solidFill>
                  <a:srgbClr val="2432B4"/>
                </a:solidFill>
                <a:latin typeface="Montserrat" pitchFamily="2" charset="77"/>
              </a:rPr>
              <a:t>. </a:t>
            </a:r>
          </a:p>
        </p:txBody>
      </p:sp>
      <p:sp>
        <p:nvSpPr>
          <p:cNvPr id="2" name="Google Shape;56;p13">
            <a:extLst>
              <a:ext uri="{FF2B5EF4-FFF2-40B4-BE49-F238E27FC236}">
                <a16:creationId xmlns:a16="http://schemas.microsoft.com/office/drawing/2014/main" id="{588BCA55-E3AF-CDBE-F7F8-204C6857C36B}"/>
              </a:ext>
            </a:extLst>
          </p:cNvPr>
          <p:cNvSpPr txBox="1"/>
          <p:nvPr/>
        </p:nvSpPr>
        <p:spPr>
          <a:xfrm>
            <a:off x="412699" y="167161"/>
            <a:ext cx="6160200"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2432B4"/>
                </a:solidFill>
                <a:latin typeface="Montserrat" pitchFamily="2" charset="77"/>
                <a:ea typeface="Roboto Thin"/>
                <a:cs typeface="Roboto Thin"/>
                <a:sym typeface="Roboto Thin"/>
              </a:rPr>
              <a:t>For inspiration: Where do ideas start</a:t>
            </a:r>
            <a:endParaRPr sz="2500" dirty="0">
              <a:solidFill>
                <a:srgbClr val="2432B4"/>
              </a:solidFill>
              <a:latin typeface="Montserrat" pitchFamily="2" charset="77"/>
              <a:ea typeface="Roboto Thin"/>
              <a:cs typeface="Roboto Thin"/>
              <a:sym typeface="Roboto Th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CB08D0D-C57E-CA58-4199-840B0B1EC914}"/>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3F0ECABF-7256-6DB3-CB37-0B90E302C5C7}"/>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497314FF-92D3-6BD2-19A6-F8DFC34A9E88}"/>
              </a:ext>
            </a:extLst>
          </p:cNvPr>
          <p:cNvSpPr txBox="1"/>
          <p:nvPr/>
        </p:nvSpPr>
        <p:spPr>
          <a:xfrm>
            <a:off x="412699" y="1141718"/>
            <a:ext cx="6160200" cy="356778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b="1" dirty="0">
                <a:solidFill>
                  <a:srgbClr val="2432B4"/>
                </a:solidFill>
                <a:latin typeface="Montserrat" pitchFamily="2" charset="77"/>
              </a:rPr>
              <a:t>At your front door</a:t>
            </a:r>
            <a:r>
              <a:rPr lang="en-US" sz="1800" dirty="0">
                <a:solidFill>
                  <a:srgbClr val="2432B4"/>
                </a:solidFill>
                <a:latin typeface="Montserrat" pitchFamily="2" charset="77"/>
              </a:rPr>
              <a:t>, on your local train, actuality stories – think across borders when relevant</a:t>
            </a:r>
          </a:p>
          <a:p>
            <a:pPr marL="285750" lvl="0" indent="-285750" algn="l" rtl="0">
              <a:spcBef>
                <a:spcPts val="0"/>
              </a:spcBef>
              <a:spcAft>
                <a:spcPts val="0"/>
              </a:spcAft>
              <a:buFont typeface="Arial" panose="020B0604020202020204" pitchFamily="34" charset="0"/>
              <a:buChar char="•"/>
            </a:pPr>
            <a:r>
              <a:rPr lang="en-US" sz="1800" b="1" dirty="0" err="1">
                <a:solidFill>
                  <a:srgbClr val="2432B4"/>
                </a:solidFill>
                <a:latin typeface="Montserrat" pitchFamily="2" charset="77"/>
              </a:rPr>
              <a:t>Organisation</a:t>
            </a:r>
            <a:r>
              <a:rPr lang="en-US" sz="1800" b="1" dirty="0">
                <a:solidFill>
                  <a:srgbClr val="2432B4"/>
                </a:solidFill>
                <a:latin typeface="Montserrat" pitchFamily="2" charset="77"/>
              </a:rPr>
              <a:t> stories </a:t>
            </a:r>
            <a:r>
              <a:rPr lang="en-US" sz="1800" dirty="0">
                <a:solidFill>
                  <a:srgbClr val="2432B4"/>
                </a:solidFill>
                <a:latin typeface="Montserrat" pitchFamily="2" charset="77"/>
              </a:rPr>
              <a:t>– stories relate to bodies like the EU, WTO, NATO, UN and UN bodies, WHO, World Bank, EIB….</a:t>
            </a:r>
          </a:p>
          <a:p>
            <a:pPr marL="285750" lvl="0" indent="-285750" algn="l" rtl="0">
              <a:spcBef>
                <a:spcPts val="0"/>
              </a:spcBef>
              <a:spcAft>
                <a:spcPts val="0"/>
              </a:spcAft>
              <a:buFont typeface="Arial" panose="020B0604020202020204" pitchFamily="34" charset="0"/>
              <a:buChar char="•"/>
            </a:pPr>
            <a:r>
              <a:rPr lang="en-US" sz="1800" b="1" dirty="0">
                <a:solidFill>
                  <a:srgbClr val="2432B4"/>
                </a:solidFill>
                <a:latin typeface="Montserrat" pitchFamily="2" charset="77"/>
              </a:rPr>
              <a:t>Chain stories </a:t>
            </a:r>
            <a:r>
              <a:rPr lang="en-US" sz="1800" dirty="0">
                <a:solidFill>
                  <a:srgbClr val="2432B4"/>
                </a:solidFill>
                <a:latin typeface="Montserrat" pitchFamily="2" charset="77"/>
              </a:rPr>
              <a:t>– story covers something happening in a chain of countries – for example trade, trafficking…</a:t>
            </a:r>
          </a:p>
          <a:p>
            <a:pPr marL="285750" lvl="0" indent="-285750" algn="l" rtl="0">
              <a:spcBef>
                <a:spcPts val="0"/>
              </a:spcBef>
              <a:spcAft>
                <a:spcPts val="0"/>
              </a:spcAft>
              <a:buFont typeface="Arial" panose="020B0604020202020204" pitchFamily="34" charset="0"/>
              <a:buChar char="•"/>
            </a:pPr>
            <a:r>
              <a:rPr lang="en-US" sz="1800" b="1" dirty="0">
                <a:solidFill>
                  <a:srgbClr val="2432B4"/>
                </a:solidFill>
                <a:latin typeface="Montserrat" pitchFamily="2" charset="77"/>
              </a:rPr>
              <a:t>Comparative stories </a:t>
            </a:r>
            <a:r>
              <a:rPr lang="en-US" sz="1800" dirty="0">
                <a:solidFill>
                  <a:srgbClr val="2432B4"/>
                </a:solidFill>
                <a:latin typeface="Montserrat" pitchFamily="2" charset="77"/>
              </a:rPr>
              <a:t>– similar stories </a:t>
            </a:r>
            <a:r>
              <a:rPr lang="en-US" sz="1800" dirty="0" err="1">
                <a:solidFill>
                  <a:srgbClr val="2432B4"/>
                </a:solidFill>
                <a:latin typeface="Montserrat" pitchFamily="2" charset="77"/>
              </a:rPr>
              <a:t>occuring</a:t>
            </a:r>
            <a:r>
              <a:rPr lang="en-US" sz="1800" dirty="0">
                <a:solidFill>
                  <a:srgbClr val="2432B4"/>
                </a:solidFill>
                <a:latin typeface="Montserrat" pitchFamily="2" charset="77"/>
              </a:rPr>
              <a:t> in several countries such as public transport, school reforms, tax avoidance, whitewashing and corruption…</a:t>
            </a:r>
          </a:p>
          <a:p>
            <a:pPr marL="285750" lvl="0" indent="-285750" algn="l" rtl="0">
              <a:spcBef>
                <a:spcPts val="0"/>
              </a:spcBef>
              <a:spcAft>
                <a:spcPts val="0"/>
              </a:spcAft>
              <a:buFont typeface="Arial" panose="020B0604020202020204" pitchFamily="34" charset="0"/>
              <a:buChar char="•"/>
            </a:pPr>
            <a:endParaRPr lang="en-US"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B8B3B66B-4E56-13C3-159C-B0FD00633889}"/>
              </a:ext>
            </a:extLst>
          </p:cNvPr>
          <p:cNvSpPr txBox="1"/>
          <p:nvPr/>
        </p:nvSpPr>
        <p:spPr>
          <a:xfrm>
            <a:off x="412699" y="167161"/>
            <a:ext cx="697108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2432B4"/>
                </a:solidFill>
                <a:latin typeface="Montserrat" pitchFamily="2" charset="77"/>
                <a:ea typeface="Roboto Thin"/>
                <a:cs typeface="Roboto Thin"/>
                <a:sym typeface="Roboto Thin"/>
              </a:rPr>
              <a:t>Where to go looking for cross-border story ideas</a:t>
            </a:r>
            <a:endParaRPr sz="22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359172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1D73F8F-C9C5-46D7-0186-23C899965172}"/>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97D08DA0-4B54-7123-6E61-DB7B472DAC29}"/>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FB797098-2DAB-6FFC-8253-6A924A8791B9}"/>
              </a:ext>
            </a:extLst>
          </p:cNvPr>
          <p:cNvSpPr txBox="1"/>
          <p:nvPr/>
        </p:nvSpPr>
        <p:spPr>
          <a:xfrm>
            <a:off x="412698" y="1141718"/>
            <a:ext cx="8136941" cy="35677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2432B4"/>
                </a:solidFill>
                <a:latin typeface="Montserrat" pitchFamily="2" charset="77"/>
              </a:rPr>
              <a:t>Story idea development process</a:t>
            </a:r>
          </a:p>
          <a:p>
            <a:pPr marL="0" lvl="0" indent="0" algn="l" rtl="0">
              <a:spcBef>
                <a:spcPts val="0"/>
              </a:spcBef>
              <a:spcAft>
                <a:spcPts val="0"/>
              </a:spcAft>
              <a:buNone/>
            </a:pPr>
            <a:endParaRPr lang="en" sz="1800" b="1"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Generation of ideas – opening – creative, everything is allowed</a:t>
            </a:r>
          </a:p>
          <a:p>
            <a:pPr marL="285750" lvl="0" indent="-285750" algn="l" rtl="0">
              <a:spcBef>
                <a:spcPts val="0"/>
              </a:spcBef>
              <a:spcAft>
                <a:spcPts val="0"/>
              </a:spcAft>
              <a:buFont typeface="Arial" panose="020B0604020202020204" pitchFamily="34" charset="0"/>
              <a:buChar char="•"/>
            </a:pPr>
            <a:endParaRPr lang="en-US"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Evaluation of ideas – closing – operational, reality check</a:t>
            </a:r>
          </a:p>
          <a:p>
            <a:pPr marL="285750" lvl="0" indent="-285750" algn="l" rtl="0">
              <a:spcBef>
                <a:spcPts val="0"/>
              </a:spcBef>
              <a:spcAft>
                <a:spcPts val="0"/>
              </a:spcAft>
              <a:buFont typeface="Arial" panose="020B0604020202020204" pitchFamily="34" charset="0"/>
              <a:buChar char="•"/>
            </a:pPr>
            <a:endParaRPr lang="en-US"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Selection of ideas – editorial decisions</a:t>
            </a:r>
          </a:p>
        </p:txBody>
      </p:sp>
      <p:sp>
        <p:nvSpPr>
          <p:cNvPr id="2" name="Google Shape;56;p13">
            <a:extLst>
              <a:ext uri="{FF2B5EF4-FFF2-40B4-BE49-F238E27FC236}">
                <a16:creationId xmlns:a16="http://schemas.microsoft.com/office/drawing/2014/main" id="{F2F3AEB9-7351-03BF-B63E-4E33D5E2B433}"/>
              </a:ext>
            </a:extLst>
          </p:cNvPr>
          <p:cNvSpPr txBox="1"/>
          <p:nvPr/>
        </p:nvSpPr>
        <p:spPr>
          <a:xfrm>
            <a:off x="412699" y="167161"/>
            <a:ext cx="655198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dirty="0">
                <a:solidFill>
                  <a:srgbClr val="2432B4"/>
                </a:solidFill>
                <a:latin typeface="Montserrat" pitchFamily="2" charset="77"/>
                <a:ea typeface="Roboto Thin"/>
                <a:cs typeface="Roboto Thin"/>
                <a:sym typeface="Roboto Thin"/>
              </a:rPr>
              <a:t>The art of developing good questions</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359072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8088040-8835-3801-1D5C-F8E71DA082FE}"/>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D5616C39-1846-AF37-1CF6-6BCECAE39B83}"/>
              </a:ext>
            </a:extLst>
          </p:cNvPr>
          <p:cNvPicPr preferRelativeResize="0"/>
          <p:nvPr/>
        </p:nvPicPr>
        <p:blipFill>
          <a:blip r:embed="rId3">
            <a:alphaModFix/>
          </a:blip>
          <a:stretch>
            <a:fillRect/>
          </a:stretch>
        </p:blipFill>
        <p:spPr>
          <a:xfrm>
            <a:off x="-3" y="36798"/>
            <a:ext cx="9144003" cy="5143496"/>
          </a:xfrm>
          <a:prstGeom prst="rect">
            <a:avLst/>
          </a:prstGeom>
          <a:noFill/>
          <a:ln>
            <a:noFill/>
          </a:ln>
        </p:spPr>
      </p:pic>
      <p:sp>
        <p:nvSpPr>
          <p:cNvPr id="62" name="Google Shape;62;p14">
            <a:extLst>
              <a:ext uri="{FF2B5EF4-FFF2-40B4-BE49-F238E27FC236}">
                <a16:creationId xmlns:a16="http://schemas.microsoft.com/office/drawing/2014/main" id="{893A946E-09BA-7F7F-7C26-D565900FAF8E}"/>
              </a:ext>
            </a:extLst>
          </p:cNvPr>
          <p:cNvSpPr txBox="1"/>
          <p:nvPr/>
        </p:nvSpPr>
        <p:spPr>
          <a:xfrm>
            <a:off x="412699" y="1098746"/>
            <a:ext cx="5416602" cy="171692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Opening - associating</a:t>
            </a:r>
          </a:p>
          <a:p>
            <a:pPr marL="0" lvl="0" indent="0" algn="l" rtl="0">
              <a:spcBef>
                <a:spcPts val="0"/>
              </a:spcBef>
              <a:spcAft>
                <a:spcPts val="0"/>
              </a:spcAft>
              <a:buNone/>
            </a:pPr>
            <a:r>
              <a:rPr lang="en-US" sz="1500" dirty="0">
                <a:solidFill>
                  <a:srgbClr val="2432B4"/>
                </a:solidFill>
                <a:latin typeface="Montserrat" pitchFamily="2" charset="77"/>
              </a:rPr>
              <a:t>All thoughts and associations are welcome</a:t>
            </a:r>
          </a:p>
          <a:p>
            <a:pPr marL="0" lvl="0" indent="0" algn="l" rtl="0">
              <a:spcBef>
                <a:spcPts val="0"/>
              </a:spcBef>
              <a:spcAft>
                <a:spcPts val="0"/>
              </a:spcAft>
              <a:buNone/>
            </a:pPr>
            <a:r>
              <a:rPr lang="en-US" sz="1500" dirty="0">
                <a:solidFill>
                  <a:srgbClr val="2432B4"/>
                </a:solidFill>
                <a:latin typeface="Montserrat" pitchFamily="2" charset="77"/>
              </a:rPr>
              <a:t>Do not rank your ideas</a:t>
            </a:r>
          </a:p>
          <a:p>
            <a:pPr marL="0" lvl="0" indent="0" algn="l" rtl="0">
              <a:spcBef>
                <a:spcPts val="0"/>
              </a:spcBef>
              <a:spcAft>
                <a:spcPts val="0"/>
              </a:spcAft>
              <a:buNone/>
            </a:pPr>
            <a:r>
              <a:rPr lang="en-US" sz="1500" dirty="0">
                <a:solidFill>
                  <a:srgbClr val="2432B4"/>
                </a:solidFill>
                <a:latin typeface="Montserrat" pitchFamily="2" charset="77"/>
              </a:rPr>
              <a:t>Do not judge or evaluate your ideas</a:t>
            </a:r>
          </a:p>
          <a:p>
            <a:pPr marL="0" lvl="0" indent="0" algn="l" rtl="0">
              <a:spcBef>
                <a:spcPts val="0"/>
              </a:spcBef>
              <a:spcAft>
                <a:spcPts val="0"/>
              </a:spcAft>
              <a:buNone/>
            </a:pPr>
            <a:r>
              <a:rPr lang="en-US" sz="1500" dirty="0">
                <a:solidFill>
                  <a:srgbClr val="2432B4"/>
                </a:solidFill>
                <a:latin typeface="Montserrat" pitchFamily="2" charset="77"/>
              </a:rPr>
              <a:t>Think big – across borders and audiences</a:t>
            </a:r>
          </a:p>
        </p:txBody>
      </p:sp>
      <p:sp>
        <p:nvSpPr>
          <p:cNvPr id="2" name="Google Shape;56;p13">
            <a:extLst>
              <a:ext uri="{FF2B5EF4-FFF2-40B4-BE49-F238E27FC236}">
                <a16:creationId xmlns:a16="http://schemas.microsoft.com/office/drawing/2014/main" id="{6F702239-8EDC-1354-42A3-A4EC7CF1B466}"/>
              </a:ext>
            </a:extLst>
          </p:cNvPr>
          <p:cNvSpPr txBox="1"/>
          <p:nvPr/>
        </p:nvSpPr>
        <p:spPr>
          <a:xfrm>
            <a:off x="412699" y="167161"/>
            <a:ext cx="6916678"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100" dirty="0" err="1">
                <a:solidFill>
                  <a:srgbClr val="2432B4"/>
                </a:solidFill>
                <a:latin typeface="Montserrat" pitchFamily="2" charset="77"/>
                <a:ea typeface="Roboto Thin"/>
                <a:cs typeface="Roboto Thin"/>
                <a:sym typeface="Roboto Thin"/>
              </a:rPr>
              <a:t>Opening</a:t>
            </a:r>
            <a:r>
              <a:rPr lang="da-DK" sz="2100" dirty="0">
                <a:solidFill>
                  <a:srgbClr val="2432B4"/>
                </a:solidFill>
                <a:latin typeface="Montserrat" pitchFamily="2" charset="77"/>
                <a:ea typeface="Roboto Thin"/>
                <a:cs typeface="Roboto Thin"/>
                <a:sym typeface="Roboto Thin"/>
              </a:rPr>
              <a:t> and </a:t>
            </a:r>
            <a:r>
              <a:rPr lang="da-DK" sz="2100" dirty="0" err="1">
                <a:solidFill>
                  <a:srgbClr val="2432B4"/>
                </a:solidFill>
                <a:latin typeface="Montserrat" pitchFamily="2" charset="77"/>
                <a:ea typeface="Roboto Thin"/>
                <a:cs typeface="Roboto Thin"/>
                <a:sym typeface="Roboto Thin"/>
              </a:rPr>
              <a:t>closing</a:t>
            </a:r>
            <a:endParaRPr sz="2100" dirty="0">
              <a:solidFill>
                <a:srgbClr val="2432B4"/>
              </a:solidFill>
              <a:latin typeface="Montserrat" pitchFamily="2" charset="77"/>
              <a:ea typeface="Roboto Thin"/>
              <a:cs typeface="Roboto Thin"/>
              <a:sym typeface="Roboto Thin"/>
            </a:endParaRPr>
          </a:p>
        </p:txBody>
      </p:sp>
      <p:sp>
        <p:nvSpPr>
          <p:cNvPr id="3" name="Google Shape;62;p14">
            <a:extLst>
              <a:ext uri="{FF2B5EF4-FFF2-40B4-BE49-F238E27FC236}">
                <a16:creationId xmlns:a16="http://schemas.microsoft.com/office/drawing/2014/main" id="{FA38E573-F831-F9B6-8AAD-A52C4699A776}"/>
              </a:ext>
            </a:extLst>
          </p:cNvPr>
          <p:cNvSpPr txBox="1"/>
          <p:nvPr/>
        </p:nvSpPr>
        <p:spPr>
          <a:xfrm>
            <a:off x="2628900" y="2608546"/>
            <a:ext cx="5912057" cy="216066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Closing – </a:t>
            </a:r>
            <a:r>
              <a:rPr lang="en-US" sz="1800" b="1" dirty="0" err="1">
                <a:solidFill>
                  <a:srgbClr val="2432B4"/>
                </a:solidFill>
                <a:latin typeface="Montserrat" pitchFamily="2" charset="77"/>
              </a:rPr>
              <a:t>analysing</a:t>
            </a:r>
            <a:endParaRPr lang="en-US" sz="1800" b="1" dirty="0">
              <a:solidFill>
                <a:srgbClr val="2432B4"/>
              </a:solidFill>
              <a:latin typeface="Montserrat" pitchFamily="2" charset="77"/>
            </a:endParaRPr>
          </a:p>
          <a:p>
            <a:pPr marL="0" lvl="0" indent="0" algn="l" rtl="0">
              <a:spcBef>
                <a:spcPts val="0"/>
              </a:spcBef>
              <a:spcAft>
                <a:spcPts val="0"/>
              </a:spcAft>
              <a:buNone/>
            </a:pPr>
            <a:r>
              <a:rPr lang="en-US" sz="1500" dirty="0">
                <a:solidFill>
                  <a:srgbClr val="2432B4"/>
                </a:solidFill>
                <a:latin typeface="Montserrat" pitchFamily="2" charset="77"/>
              </a:rPr>
              <a:t>Select the best ideas</a:t>
            </a:r>
          </a:p>
          <a:p>
            <a:pPr marL="0" lvl="0" indent="0" algn="l" rtl="0">
              <a:spcBef>
                <a:spcPts val="0"/>
              </a:spcBef>
              <a:spcAft>
                <a:spcPts val="0"/>
              </a:spcAft>
              <a:buNone/>
            </a:pPr>
            <a:r>
              <a:rPr lang="en-US" sz="1500" dirty="0">
                <a:solidFill>
                  <a:srgbClr val="2432B4"/>
                </a:solidFill>
                <a:latin typeface="Montserrat" pitchFamily="2" charset="77"/>
              </a:rPr>
              <a:t>Weigh the pros and cons</a:t>
            </a:r>
          </a:p>
          <a:p>
            <a:pPr marL="0" lvl="0" indent="0" algn="l" rtl="0">
              <a:spcBef>
                <a:spcPts val="0"/>
              </a:spcBef>
              <a:spcAft>
                <a:spcPts val="0"/>
              </a:spcAft>
              <a:buNone/>
            </a:pPr>
            <a:r>
              <a:rPr lang="en-US" sz="1500" dirty="0">
                <a:solidFill>
                  <a:srgbClr val="2432B4"/>
                </a:solidFill>
                <a:latin typeface="Montserrat" pitchFamily="2" charset="77"/>
              </a:rPr>
              <a:t>Check whether an idea is realistic to carry out</a:t>
            </a:r>
          </a:p>
          <a:p>
            <a:pPr marL="0" lvl="0" indent="0" algn="l" rtl="0">
              <a:spcBef>
                <a:spcPts val="0"/>
              </a:spcBef>
              <a:spcAft>
                <a:spcPts val="0"/>
              </a:spcAft>
              <a:buNone/>
            </a:pPr>
            <a:r>
              <a:rPr lang="en-US" sz="1500" dirty="0">
                <a:solidFill>
                  <a:srgbClr val="2432B4"/>
                </a:solidFill>
                <a:latin typeface="Montserrat" pitchFamily="2" charset="77"/>
              </a:rPr>
              <a:t>Consider the time frame</a:t>
            </a:r>
          </a:p>
          <a:p>
            <a:pPr marL="0" lvl="0" indent="0" algn="l" rtl="0">
              <a:spcBef>
                <a:spcPts val="0"/>
              </a:spcBef>
              <a:spcAft>
                <a:spcPts val="0"/>
              </a:spcAft>
              <a:buNone/>
            </a:pPr>
            <a:r>
              <a:rPr lang="en-US" sz="1500" dirty="0">
                <a:solidFill>
                  <a:srgbClr val="2432B4"/>
                </a:solidFill>
                <a:latin typeface="Montserrat" pitchFamily="2" charset="77"/>
              </a:rPr>
              <a:t>Consider costs </a:t>
            </a:r>
          </a:p>
          <a:p>
            <a:pPr marL="0" lvl="0" indent="0" algn="l" rtl="0">
              <a:spcBef>
                <a:spcPts val="0"/>
              </a:spcBef>
              <a:spcAft>
                <a:spcPts val="0"/>
              </a:spcAft>
              <a:buNone/>
            </a:pPr>
            <a:r>
              <a:rPr lang="en-US" sz="1500" dirty="0">
                <a:solidFill>
                  <a:srgbClr val="2432B4"/>
                </a:solidFill>
                <a:latin typeface="Montserrat" pitchFamily="2" charset="77"/>
              </a:rPr>
              <a:t>Is the project important enough to justify the extra costs of a cross-border collaboration?</a:t>
            </a:r>
          </a:p>
          <a:p>
            <a:pPr marL="0" lvl="0" indent="0" algn="l" rtl="0">
              <a:spcBef>
                <a:spcPts val="0"/>
              </a:spcBef>
              <a:spcAft>
                <a:spcPts val="0"/>
              </a:spcAft>
              <a:buNone/>
            </a:pPr>
            <a:endParaRPr lang="en-US" sz="1800" b="1" dirty="0">
              <a:solidFill>
                <a:srgbClr val="2432B4"/>
              </a:solidFill>
              <a:latin typeface="Montserrat" pitchFamily="2" charset="77"/>
            </a:endParaRPr>
          </a:p>
        </p:txBody>
      </p:sp>
    </p:spTree>
    <p:extLst>
      <p:ext uri="{BB962C8B-B14F-4D97-AF65-F5344CB8AC3E}">
        <p14:creationId xmlns:p14="http://schemas.microsoft.com/office/powerpoint/2010/main" val="855602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348DE25-516D-D748-CD40-844090EBAA18}"/>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A3653E02-583B-5F5D-85B6-724FB597BAA0}"/>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08A01596-4E8D-FD4D-6BB7-9AD20465CC11}"/>
              </a:ext>
            </a:extLst>
          </p:cNvPr>
          <p:cNvSpPr txBox="1"/>
          <p:nvPr/>
        </p:nvSpPr>
        <p:spPr>
          <a:xfrm>
            <a:off x="412699" y="2400300"/>
            <a:ext cx="2330501" cy="23226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800" dirty="0" err="1">
                <a:solidFill>
                  <a:srgbClr val="2432B4"/>
                </a:solidFill>
                <a:latin typeface="Montserrat" pitchFamily="2" charset="77"/>
              </a:rPr>
              <a:t>Some</a:t>
            </a:r>
            <a:r>
              <a:rPr lang="da-DK" sz="1800" dirty="0">
                <a:solidFill>
                  <a:srgbClr val="2432B4"/>
                </a:solidFill>
                <a:latin typeface="Montserrat" pitchFamily="2" charset="77"/>
              </a:rPr>
              <a:t> like the design sprint </a:t>
            </a:r>
            <a:r>
              <a:rPr lang="da-DK" sz="1800" dirty="0" err="1">
                <a:solidFill>
                  <a:srgbClr val="2432B4"/>
                </a:solidFill>
                <a:latin typeface="Montserrat" pitchFamily="2" charset="77"/>
              </a:rPr>
              <a:t>process</a:t>
            </a:r>
            <a:r>
              <a:rPr lang="da-DK" sz="1800" dirty="0">
                <a:solidFill>
                  <a:srgbClr val="2432B4"/>
                </a:solidFill>
                <a:latin typeface="Montserrat" pitchFamily="2" charset="77"/>
              </a:rPr>
              <a:t> </a:t>
            </a:r>
            <a:r>
              <a:rPr lang="da-DK" sz="1800" dirty="0" err="1">
                <a:solidFill>
                  <a:srgbClr val="2432B4"/>
                </a:solidFill>
                <a:latin typeface="Montserrat" pitchFamily="2" charset="77"/>
              </a:rPr>
              <a:t>description</a:t>
            </a:r>
            <a:r>
              <a:rPr lang="da-DK" sz="1800" dirty="0">
                <a:solidFill>
                  <a:srgbClr val="2432B4"/>
                </a:solidFill>
                <a:latin typeface="Montserrat" pitchFamily="2" charset="77"/>
              </a:rPr>
              <a:t> for the </a:t>
            </a:r>
            <a:r>
              <a:rPr lang="da-DK" sz="1800" dirty="0" err="1">
                <a:solidFill>
                  <a:srgbClr val="2432B4"/>
                </a:solidFill>
                <a:latin typeface="Montserrat" pitchFamily="2" charset="77"/>
              </a:rPr>
              <a:t>idea</a:t>
            </a:r>
            <a:r>
              <a:rPr lang="da-DK" sz="1800" dirty="0">
                <a:solidFill>
                  <a:srgbClr val="2432B4"/>
                </a:solidFill>
                <a:latin typeface="Montserrat" pitchFamily="2" charset="77"/>
              </a:rPr>
              <a:t> </a:t>
            </a:r>
            <a:r>
              <a:rPr lang="da-DK" sz="1800" dirty="0" err="1">
                <a:solidFill>
                  <a:srgbClr val="2432B4"/>
                </a:solidFill>
                <a:latin typeface="Montserrat" pitchFamily="2" charset="77"/>
              </a:rPr>
              <a:t>development</a:t>
            </a:r>
            <a:r>
              <a:rPr lang="da-DK" sz="1800" dirty="0">
                <a:solidFill>
                  <a:srgbClr val="2432B4"/>
                </a:solidFill>
                <a:latin typeface="Montserrat" pitchFamily="2" charset="77"/>
              </a:rPr>
              <a:t> and </a:t>
            </a:r>
            <a:r>
              <a:rPr lang="da-DK" sz="1800" dirty="0" err="1">
                <a:solidFill>
                  <a:srgbClr val="2432B4"/>
                </a:solidFill>
                <a:latin typeface="Montserrat" pitchFamily="2" charset="77"/>
              </a:rPr>
              <a:t>selection</a:t>
            </a:r>
            <a:r>
              <a:rPr lang="da-DK" sz="1800" dirty="0">
                <a:solidFill>
                  <a:srgbClr val="2432B4"/>
                </a:solidFill>
                <a:latin typeface="Montserrat" pitchFamily="2" charset="77"/>
              </a:rPr>
              <a:t> </a:t>
            </a:r>
            <a:r>
              <a:rPr lang="da-DK" sz="1800" dirty="0" err="1">
                <a:solidFill>
                  <a:srgbClr val="2432B4"/>
                </a:solidFill>
                <a:latin typeface="Montserrat" pitchFamily="2" charset="77"/>
              </a:rPr>
              <a:t>processes</a:t>
            </a:r>
            <a:endParaRPr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56FBCCB2-0FC1-A1CC-09AB-171731BE8EE6}"/>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2432B4"/>
                </a:solidFill>
                <a:latin typeface="Montserrat" pitchFamily="2" charset="77"/>
                <a:ea typeface="Roboto Thin"/>
                <a:cs typeface="Roboto Thin"/>
                <a:sym typeface="Roboto Thin"/>
              </a:rPr>
              <a:t>Inspired by design sprints</a:t>
            </a:r>
            <a:endParaRPr sz="2500" dirty="0">
              <a:solidFill>
                <a:srgbClr val="2432B4"/>
              </a:solidFill>
              <a:latin typeface="Montserrat" pitchFamily="2" charset="77"/>
              <a:ea typeface="Roboto Thin"/>
              <a:cs typeface="Roboto Thin"/>
              <a:sym typeface="Roboto Thin"/>
            </a:endParaRPr>
          </a:p>
        </p:txBody>
      </p:sp>
      <p:pic>
        <p:nvPicPr>
          <p:cNvPr id="3" name="Billede 2">
            <a:extLst>
              <a:ext uri="{FF2B5EF4-FFF2-40B4-BE49-F238E27FC236}">
                <a16:creationId xmlns:a16="http://schemas.microsoft.com/office/drawing/2014/main" id="{1DD1AF85-9045-2203-8D0E-24059C198B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5719" y="1545542"/>
            <a:ext cx="4761407" cy="3571055"/>
          </a:xfrm>
          <a:prstGeom prst="rect">
            <a:avLst/>
          </a:prstGeom>
        </p:spPr>
      </p:pic>
    </p:spTree>
    <p:extLst>
      <p:ext uri="{BB962C8B-B14F-4D97-AF65-F5344CB8AC3E}">
        <p14:creationId xmlns:p14="http://schemas.microsoft.com/office/powerpoint/2010/main" val="144265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3626DC1-07A4-9302-B386-BF4B045F829C}"/>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61FC3ADD-D854-1C13-0EAB-AD4F128E2E07}"/>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87340B17-6884-4D32-CA79-76BC988AD4DC}"/>
              </a:ext>
            </a:extLst>
          </p:cNvPr>
          <p:cNvSpPr txBox="1"/>
          <p:nvPr/>
        </p:nvSpPr>
        <p:spPr>
          <a:xfrm>
            <a:off x="984199" y="3870960"/>
            <a:ext cx="1393241" cy="116586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da-DK" sz="1100" i="1" dirty="0">
                <a:solidFill>
                  <a:srgbClr val="2432B4"/>
                </a:solidFill>
                <a:latin typeface="Montserrat" pitchFamily="2" charset="77"/>
              </a:rPr>
              <a:t>Credit:</a:t>
            </a:r>
          </a:p>
          <a:p>
            <a:pPr marL="0" lvl="0" indent="0" algn="r" rtl="0">
              <a:spcBef>
                <a:spcPts val="0"/>
              </a:spcBef>
              <a:spcAft>
                <a:spcPts val="0"/>
              </a:spcAft>
              <a:buNone/>
            </a:pPr>
            <a:r>
              <a:rPr lang="sv-SE" sz="1100" i="1" dirty="0">
                <a:solidFill>
                  <a:srgbClr val="2432B4"/>
                </a:solidFill>
                <a:latin typeface="Montserrat" pitchFamily="2" charset="77"/>
              </a:rPr>
              <a:t>Hanson, Nils (2010). Grävande journalistik. Ordfront, Stockholm. </a:t>
            </a:r>
          </a:p>
        </p:txBody>
      </p:sp>
      <p:pic>
        <p:nvPicPr>
          <p:cNvPr id="6" name="Billede 5">
            <a:extLst>
              <a:ext uri="{FF2B5EF4-FFF2-40B4-BE49-F238E27FC236}">
                <a16:creationId xmlns:a16="http://schemas.microsoft.com/office/drawing/2014/main" id="{E60CE527-21DB-5AB6-C1CE-6D3E5F7164FD}"/>
              </a:ext>
            </a:extLst>
          </p:cNvPr>
          <p:cNvPicPr>
            <a:picLocks noChangeAspect="1"/>
          </p:cNvPicPr>
          <p:nvPr/>
        </p:nvPicPr>
        <p:blipFill>
          <a:blip r:embed="rId4"/>
          <a:stretch>
            <a:fillRect/>
          </a:stretch>
        </p:blipFill>
        <p:spPr>
          <a:xfrm>
            <a:off x="2473146" y="0"/>
            <a:ext cx="6670854" cy="5143500"/>
          </a:xfrm>
          <a:prstGeom prst="rect">
            <a:avLst/>
          </a:prstGeom>
        </p:spPr>
      </p:pic>
      <p:sp>
        <p:nvSpPr>
          <p:cNvPr id="2" name="Google Shape;56;p13">
            <a:extLst>
              <a:ext uri="{FF2B5EF4-FFF2-40B4-BE49-F238E27FC236}">
                <a16:creationId xmlns:a16="http://schemas.microsoft.com/office/drawing/2014/main" id="{7395B9C8-158A-2ACE-7CA1-FC40C5A1EF89}"/>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2432B4"/>
                </a:solidFill>
                <a:latin typeface="Montserrat" pitchFamily="2" charset="77"/>
                <a:ea typeface="Roboto Thin"/>
                <a:cs typeface="Roboto Thin"/>
                <a:sym typeface="Roboto Thin"/>
              </a:rPr>
              <a:t>Selecting a story idea</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296158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706955C-4264-D8A7-94A8-30129753576B}"/>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C986BAEA-61E5-8392-A011-DF0CB148E19B}"/>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0925FA79-CA4E-F111-1F1F-7F42E7CE577B}"/>
              </a:ext>
            </a:extLst>
          </p:cNvPr>
          <p:cNvSpPr txBox="1"/>
          <p:nvPr/>
        </p:nvSpPr>
        <p:spPr>
          <a:xfrm>
            <a:off x="412699" y="1141718"/>
            <a:ext cx="6160200" cy="35677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2432B4"/>
                </a:solidFill>
                <a:latin typeface="Montserrat" pitchFamily="2" charset="77"/>
              </a:rPr>
              <a:t>Hook – a catchy headline</a:t>
            </a:r>
          </a:p>
          <a:p>
            <a:pPr marL="0" lvl="0" indent="0" algn="l" rtl="0">
              <a:spcBef>
                <a:spcPts val="0"/>
              </a:spcBef>
              <a:spcAft>
                <a:spcPts val="0"/>
              </a:spcAft>
              <a:buNone/>
            </a:pPr>
            <a:r>
              <a:rPr lang="en-US" sz="1800" dirty="0">
                <a:solidFill>
                  <a:srgbClr val="2432B4"/>
                </a:solidFill>
                <a:latin typeface="Montserrat" pitchFamily="2" charset="77"/>
              </a:rPr>
              <a:t>Body – description of the idea</a:t>
            </a:r>
          </a:p>
          <a:p>
            <a:pPr marL="0" lvl="0" indent="0" algn="l" rtl="0">
              <a:spcBef>
                <a:spcPts val="0"/>
              </a:spcBef>
              <a:spcAft>
                <a:spcPts val="0"/>
              </a:spcAft>
              <a:buNone/>
            </a:pPr>
            <a:r>
              <a:rPr lang="en-US" sz="1800" dirty="0">
                <a:solidFill>
                  <a:srgbClr val="2432B4"/>
                </a:solidFill>
                <a:latin typeface="Montserrat" pitchFamily="2" charset="77"/>
              </a:rPr>
              <a:t>Selling point – what is unique with this idea</a:t>
            </a:r>
          </a:p>
          <a:p>
            <a:pPr marL="0" lvl="0" indent="0" algn="l" rtl="0">
              <a:spcBef>
                <a:spcPts val="0"/>
              </a:spcBef>
              <a:spcAft>
                <a:spcPts val="0"/>
              </a:spcAft>
              <a:buNone/>
            </a:pPr>
            <a:r>
              <a:rPr lang="en-US" sz="1800" dirty="0">
                <a:solidFill>
                  <a:srgbClr val="2432B4"/>
                </a:solidFill>
                <a:latin typeface="Montserrat" pitchFamily="2" charset="77"/>
              </a:rPr>
              <a:t>Summary – that’s it in short</a:t>
            </a:r>
          </a:p>
          <a:p>
            <a:pPr marL="0" lvl="0" indent="0" algn="l" rtl="0">
              <a:spcBef>
                <a:spcPts val="0"/>
              </a:spcBef>
              <a:spcAft>
                <a:spcPts val="0"/>
              </a:spcAft>
              <a:buNone/>
            </a:pPr>
            <a:endParaRPr lang="en-US" sz="1800" dirty="0">
              <a:solidFill>
                <a:srgbClr val="2432B4"/>
              </a:solidFill>
              <a:latin typeface="Montserrat" pitchFamily="2" charset="77"/>
            </a:endParaRPr>
          </a:p>
          <a:p>
            <a:pPr marL="0" lvl="0" indent="0" algn="l" rtl="0">
              <a:spcBef>
                <a:spcPts val="0"/>
              </a:spcBef>
              <a:spcAft>
                <a:spcPts val="0"/>
              </a:spcAft>
              <a:buNone/>
            </a:pPr>
            <a:r>
              <a:rPr lang="en-US" sz="1800" b="1" dirty="0">
                <a:solidFill>
                  <a:srgbClr val="2432B4"/>
                </a:solidFill>
                <a:latin typeface="Montserrat" pitchFamily="2" charset="77"/>
              </a:rPr>
              <a:t>For a cross-border story, remember pitches to all your target groups: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National target groups for each of your team members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Transnational target group for your summary and/or transnational story</a:t>
            </a:r>
          </a:p>
          <a:p>
            <a:pPr marL="0" lvl="0" indent="0" algn="l" rtl="0">
              <a:spcBef>
                <a:spcPts val="0"/>
              </a:spcBef>
              <a:spcAft>
                <a:spcPts val="0"/>
              </a:spcAft>
              <a:buNone/>
            </a:pPr>
            <a:endParaRPr lang="en-US"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2A7620FB-1244-27E4-FFEF-3C6632F0AFAD}"/>
              </a:ext>
            </a:extLst>
          </p:cNvPr>
          <p:cNvSpPr txBox="1"/>
          <p:nvPr/>
        </p:nvSpPr>
        <p:spPr>
          <a:xfrm>
            <a:off x="412699" y="167161"/>
            <a:ext cx="719206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2432B4"/>
                </a:solidFill>
                <a:latin typeface="Montserrat" pitchFamily="2" charset="77"/>
                <a:ea typeface="Roboto Thin"/>
                <a:cs typeface="Roboto Thin"/>
                <a:sym typeface="Roboto Thin"/>
              </a:rPr>
              <a:t>Support the process with pitches to your audiences</a:t>
            </a:r>
            <a:endParaRPr sz="20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245264517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2935</TotalTime>
  <Words>592</Words>
  <Application>Microsoft Office PowerPoint</Application>
  <PresentationFormat>Skærmshow (16:9)</PresentationFormat>
  <Paragraphs>68</Paragraphs>
  <Slides>11</Slides>
  <Notes>10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11</vt:i4>
      </vt:variant>
    </vt:vector>
  </HeadingPairs>
  <TitlesOfParts>
    <vt:vector size="16" baseType="lpstr">
      <vt:lpstr>Arial</vt:lpstr>
      <vt:lpstr>Montserrat</vt:lpstr>
      <vt:lpstr>Montserrat Thin</vt:lpstr>
      <vt:lpstr>Montserrat SemiBold</vt:lpstr>
      <vt:lpstr>Simple Light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Brigitte Alfter</dc:creator>
  <cp:lastModifiedBy>Brigitte Alfter</cp:lastModifiedBy>
  <cp:revision>9</cp:revision>
  <dcterms:modified xsi:type="dcterms:W3CDTF">2025-04-04T14:42:31Z</dcterms:modified>
</cp:coreProperties>
</file>