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67" r:id="rId3"/>
    <p:sldId id="257" r:id="rId4"/>
    <p:sldId id="265" r:id="rId5"/>
    <p:sldId id="268" r:id="rId6"/>
    <p:sldId id="269" r:id="rId7"/>
    <p:sldId id="270" r:id="rId8"/>
    <p:sldId id="271" r:id="rId9"/>
    <p:sldId id="272" r:id="rId10"/>
    <p:sldId id="273" r:id="rId11"/>
    <p:sldId id="274" r:id="rId12"/>
    <p:sldId id="276" r:id="rId13"/>
    <p:sldId id="277" r:id="rId14"/>
    <p:sldId id="279" r:id="rId15"/>
    <p:sldId id="258" r:id="rId16"/>
    <p:sldId id="264" r:id="rId17"/>
  </p:sldIdLst>
  <p:sldSz cx="9144000" cy="5143500" type="screen16x9"/>
  <p:notesSz cx="6858000" cy="9144000"/>
  <p:embeddedFontLst>
    <p:embeddedFont>
      <p:font typeface="Montserrat" panose="00000500000000000000" pitchFamily="2" charset="0"/>
      <p:regular r:id="rId19"/>
      <p:bold r:id="rId20"/>
      <p:italic r:id="rId21"/>
      <p:boldItalic r:id="rId22"/>
    </p:embeddedFont>
    <p:embeddedFont>
      <p:font typeface="Montserrat SemiBold" panose="00000700000000000000" pitchFamily="2" charset="0"/>
      <p:regular r:id="rId23"/>
      <p:bold r:id="rId24"/>
      <p:italic r:id="rId25"/>
      <p:boldItalic r:id="rId26"/>
    </p:embeddedFont>
    <p:embeddedFont>
      <p:font typeface="Montserrat Thin" panose="000003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B4"/>
    <a:srgbClr val="C9E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888" autoAdjust="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ACBE0C8-357B-35AD-DD69-84C25F3C2F36}"/>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D9AA60F-919A-6E68-BD68-ADA1F7E739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CFEAD3B0-5535-CA68-F279-F158A68298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504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4F2D4DA-7BF4-3ACE-6B56-A8AA8C3537EC}"/>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D8085C57-3657-D8A7-2B42-34D5E095B1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5271373E-B7C6-A42E-792B-E74B0EFE19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341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C428172-76F0-5726-EBD7-F029652A55E7}"/>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4893A387-CE0A-93D9-AAFD-0BF5E587CC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4EB9C045-CA6B-3D6B-1B98-70FAD86366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745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F1E7321-3A9E-DF42-8B2D-50AF7C33B5A4}"/>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A5C87CB-1EAC-D8EE-DB2D-167C4B0119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0737B79-16C4-89AE-7FBA-64B7B18712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8446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D0B3404-043E-9E65-4842-A4DBB6B116A5}"/>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E7A60B80-3C01-82EF-1005-05F888DCBA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E2F5FE8-EC8F-3E5F-1F20-13936CFE47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465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6c55459d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46c55459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97567F6-A345-512C-3693-073E9A3DF063}"/>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A109FA7-C834-E739-5D2F-9B5A07F197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E858C6D1-99B1-555D-63F7-5607AF7FBA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95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6c55459d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7D7D841-2B97-1B48-1190-34399CEE7D41}"/>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21465305-19BB-5749-3426-0F9B2AF071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591948EC-F76B-9535-E3D6-F7C4028B47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591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77B5B2E-479E-7A61-745D-617A612A45D7}"/>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5320B197-F68C-F225-5640-0BCFB4C448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9E611C89-F018-7DF9-B767-F654F3983E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15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F3A1F19-3C84-006B-C61D-0133822B3F83}"/>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6A5B6C1-8F88-03C2-9AC6-C3E50BF124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FF1893B3-E9EF-EDD2-66B7-AA9A0507AC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948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4C9A5D6-B589-70D8-480C-F24418752C99}"/>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DB631CE-872F-FF50-F7F7-A7B88562D1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375D7913-8607-F4F9-413E-31AEDFD0B8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894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78E2405-5146-1AF6-D6B9-A6553E2F3ABD}"/>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46A04EFB-3173-D337-54B1-913C1FA3AC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272027B-E87A-4E40-21BB-523F1EF4EF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603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AEE7E90-EED9-2FFB-3C13-285D0CED1A16}"/>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E412446-7603-EE5E-F677-E7B82A52C2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F66C1CE-FA0C-DA23-54B0-EDE89D6C2D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905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crossborderjournalismcampus.eu/cross-border-journalism-education/template-for-cross-border-work-pla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crossborderjournalismcampus.eu/" TargetMode="External"/><Relationship Id="rId4" Type="http://schemas.openxmlformats.org/officeDocument/2006/relationships/hyperlink" Target="http://www.crossborderjournalismcampus.e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crossborderjournalismcampus.eu/cross-border-journalism-education/template-for-cross-border-work-pla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Arena Guidebook_pp-front.png"/>
          <p:cNvPicPr preferRelativeResize="0"/>
          <p:nvPr/>
        </p:nvPicPr>
        <p:blipFill>
          <a:blip r:embed="rId3">
            <a:alphaModFix/>
          </a:blip>
          <a:stretch>
            <a:fillRect/>
          </a:stretch>
        </p:blipFill>
        <p:spPr>
          <a:xfrm>
            <a:off x="0" y="-1"/>
            <a:ext cx="9144008" cy="5143501"/>
          </a:xfrm>
          <a:prstGeom prst="rect">
            <a:avLst/>
          </a:prstGeom>
          <a:noFill/>
          <a:ln>
            <a:noFill/>
          </a:ln>
        </p:spPr>
      </p:pic>
      <p:sp>
        <p:nvSpPr>
          <p:cNvPr id="55" name="Google Shape;55;p13"/>
          <p:cNvSpPr txBox="1"/>
          <p:nvPr/>
        </p:nvSpPr>
        <p:spPr>
          <a:xfrm>
            <a:off x="312024" y="503275"/>
            <a:ext cx="3581320" cy="21970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dirty="0">
                <a:solidFill>
                  <a:schemeClr val="lt1"/>
                </a:solidFill>
                <a:latin typeface="Montserrat" pitchFamily="2" charset="77"/>
                <a:ea typeface="Roboto Medium"/>
                <a:cs typeface="Roboto Condensed" panose="02000000000000000000" pitchFamily="2" charset="0"/>
                <a:sym typeface="Roboto Medium"/>
              </a:rPr>
              <a:t>How to develop your cross-border story work plan</a:t>
            </a:r>
            <a:endParaRPr sz="3300" dirty="0">
              <a:solidFill>
                <a:schemeClr val="lt1"/>
              </a:solidFill>
              <a:latin typeface="Montserrat" pitchFamily="2" charset="77"/>
              <a:ea typeface="Roboto Medium"/>
              <a:cs typeface="Roboto Condensed" panose="02000000000000000000" pitchFamily="2" charset="0"/>
              <a:sym typeface="Roboto Medium"/>
            </a:endParaRPr>
          </a:p>
        </p:txBody>
      </p:sp>
      <p:sp>
        <p:nvSpPr>
          <p:cNvPr id="56" name="Google Shape;56;p13"/>
          <p:cNvSpPr txBox="1"/>
          <p:nvPr/>
        </p:nvSpPr>
        <p:spPr>
          <a:xfrm>
            <a:off x="312024" y="2753678"/>
            <a:ext cx="2809311" cy="7086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dirty="0">
                <a:solidFill>
                  <a:schemeClr val="accent6"/>
                </a:solidFill>
                <a:latin typeface="Montserrat" pitchFamily="2" charset="77"/>
                <a:ea typeface="Roboto Thin"/>
                <a:cs typeface="Roboto Thin"/>
                <a:sym typeface="Roboto Thin"/>
              </a:rPr>
              <a:t>A Crossborder Journalism Campus Lecture</a:t>
            </a:r>
            <a:endParaRPr sz="1500" i="1" dirty="0">
              <a:solidFill>
                <a:schemeClr val="accent6"/>
              </a:solidFill>
              <a:latin typeface="Montserrat" pitchFamily="2" charset="77"/>
              <a:ea typeface="Roboto Thin"/>
              <a:cs typeface="Roboto Thin"/>
              <a:sym typeface="Roboto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E0420EA-E9D2-664E-0295-78DB6E19CD1C}"/>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855ADF8C-B8BE-DC59-A8DC-9AFF24597D25}"/>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24ACBFF-7EDB-B12D-DCA2-40DDC82662B8}"/>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US" sz="1700" dirty="0">
                <a:solidFill>
                  <a:srgbClr val="2432B4"/>
                </a:solidFill>
                <a:latin typeface="Montserrat" pitchFamily="2" charset="77"/>
              </a:rPr>
              <a:t>The team fundraises for the freelancers and for the student to be paid like the freelancers the moment the MA is finished. This needs to be part of your fundraising and budget. </a:t>
            </a:r>
          </a:p>
          <a:p>
            <a:pPr marL="285750" lvl="0" indent="-285750" algn="l" rtl="0">
              <a:spcBef>
                <a:spcPts val="0"/>
              </a:spcBef>
              <a:spcAft>
                <a:spcPts val="0"/>
              </a:spcAft>
              <a:buFont typeface="Arial" panose="020B0604020202020204" pitchFamily="34" charset="0"/>
              <a:buChar char="•"/>
            </a:pPr>
            <a:r>
              <a:rPr lang="en-US" sz="1700" dirty="0">
                <a:solidFill>
                  <a:srgbClr val="2432B4"/>
                </a:solidFill>
                <a:latin typeface="Montserrat" pitchFamily="2" charset="77"/>
              </a:rPr>
              <a:t>Dilemma:  Should all freelance team members get the same amount, or should it be adjusted to the cost of living in their respective countries? How do we define cost of living (housing, food, health insurance, pension savings, other?)</a:t>
            </a:r>
            <a:br>
              <a:rPr lang="en-US" sz="1700" dirty="0">
                <a:solidFill>
                  <a:srgbClr val="2432B4"/>
                </a:solidFill>
                <a:latin typeface="Montserrat" pitchFamily="2" charset="77"/>
              </a:rPr>
            </a:br>
            <a:r>
              <a:rPr lang="en-US" sz="1700" dirty="0">
                <a:solidFill>
                  <a:srgbClr val="2432B4"/>
                </a:solidFill>
                <a:latin typeface="Montserrat" pitchFamily="2" charset="77"/>
              </a:rPr>
              <a:t>Purpose: All team members must feel comfortable with the decision, otherwise it might create a sense of inequality and thus a potential conflict.</a:t>
            </a:r>
          </a:p>
          <a:p>
            <a:pPr marL="285750" lvl="0" indent="-285750" algn="l" rtl="0">
              <a:spcBef>
                <a:spcPts val="0"/>
              </a:spcBef>
              <a:spcAft>
                <a:spcPts val="0"/>
              </a:spcAft>
              <a:buFont typeface="Arial" panose="020B0604020202020204" pitchFamily="34" charset="0"/>
              <a:buChar char="•"/>
            </a:pPr>
            <a:r>
              <a:rPr lang="en-US" sz="1700" dirty="0">
                <a:solidFill>
                  <a:srgbClr val="2432B4"/>
                </a:solidFill>
                <a:latin typeface="Montserrat" pitchFamily="2" charset="77"/>
              </a:rPr>
              <a:t>Discuss: Same income for all or adjusted to context?</a:t>
            </a:r>
          </a:p>
          <a:p>
            <a:pPr marL="285750" lvl="0" indent="-285750" algn="l" rtl="0">
              <a:spcBef>
                <a:spcPts val="0"/>
              </a:spcBef>
              <a:spcAft>
                <a:spcPts val="0"/>
              </a:spcAft>
              <a:buFont typeface="Arial" panose="020B0604020202020204" pitchFamily="34" charset="0"/>
              <a:buChar char="•"/>
            </a:pPr>
            <a:r>
              <a:rPr lang="en-US" sz="1700" dirty="0">
                <a:solidFill>
                  <a:srgbClr val="2432B4"/>
                </a:solidFill>
                <a:latin typeface="Montserrat" pitchFamily="2" charset="77"/>
              </a:rPr>
              <a:t>When agreement reached, revisit the spreadsheet</a:t>
            </a:r>
          </a:p>
        </p:txBody>
      </p:sp>
      <p:sp>
        <p:nvSpPr>
          <p:cNvPr id="2" name="Google Shape;56;p13">
            <a:extLst>
              <a:ext uri="{FF2B5EF4-FFF2-40B4-BE49-F238E27FC236}">
                <a16:creationId xmlns:a16="http://schemas.microsoft.com/office/drawing/2014/main" id="{4E2A06DD-2EF0-AFB4-BF63-60E9D95CEAA4}"/>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Talking about the budget</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80898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EAF2A67-EED8-18E2-7F61-7C4C9E1A529C}"/>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842D6002-50A2-C67F-8F4B-BDFF230612D3}"/>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E65D86CC-C9CB-0098-262F-7B0EC403D1F2}"/>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We want to publish just about the time when the Commission presents the draft law. Ideally a day or two before. </a:t>
            </a:r>
          </a:p>
          <a:p>
            <a:pPr lvl="0" algn="l" rtl="0">
              <a:spcBef>
                <a:spcPts val="0"/>
              </a:spcBef>
              <a:spcAft>
                <a:spcPts val="0"/>
              </a:spcAft>
            </a:pPr>
            <a:endParaRPr lang="en-US" sz="1500" dirty="0">
              <a:solidFill>
                <a:srgbClr val="2432B4"/>
              </a:solidFill>
              <a:latin typeface="Montserrat" pitchFamily="2" charset="77"/>
            </a:endParaRPr>
          </a:p>
          <a:p>
            <a:pPr lvl="0" algn="l" rtl="0">
              <a:spcBef>
                <a:spcPts val="0"/>
              </a:spcBef>
              <a:spcAft>
                <a:spcPts val="0"/>
              </a:spcAft>
            </a:pPr>
            <a:r>
              <a:rPr lang="en-US" sz="1500" dirty="0">
                <a:solidFill>
                  <a:srgbClr val="2432B4"/>
                </a:solidFill>
                <a:latin typeface="Montserrat" pitchFamily="2" charset="77"/>
              </a:rPr>
              <a:t>BUT:</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We need to check which week precisely the Commission will publish and this may be adjusted week by week, often at the last moment</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Commission usually publishes on Wednesdays, so ideally we should publish on Sunday, Monday or Tuesday that week </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Confirmed publication partners are three daily newspapers, one weekly tv-broadcast on Sunday evenings, and one weekly print news magazine on the street on Thursdays – who decides?</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…would consecutive publication be a problem? Or a chance? </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Do we want, do we have a shared website to display findings?</a:t>
            </a:r>
          </a:p>
          <a:p>
            <a:pPr marL="285750" lvl="0" indent="-285750" algn="l" rtl="0">
              <a:spcBef>
                <a:spcPts val="0"/>
              </a:spcBef>
              <a:spcAft>
                <a:spcPts val="0"/>
              </a:spcAft>
              <a:buFont typeface="Arial" panose="020B0604020202020204" pitchFamily="34" charset="0"/>
              <a:buChar char="•"/>
            </a:pPr>
            <a:endParaRPr lang="en-US" sz="15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C96990D6-E3C3-D338-5C2A-0A91E179F4C0}"/>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Planning </a:t>
            </a:r>
            <a:r>
              <a:rPr lang="da-DK" sz="2500" dirty="0" err="1">
                <a:solidFill>
                  <a:srgbClr val="2432B4"/>
                </a:solidFill>
                <a:latin typeface="Montserrat" pitchFamily="2" charset="77"/>
                <a:ea typeface="Roboto Thin"/>
                <a:cs typeface="Roboto Thin"/>
                <a:sym typeface="Roboto Thin"/>
              </a:rPr>
              <a:t>publication</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99194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4589AFA-D1CA-A281-D86C-605850A6761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E789F02C-119D-5399-4E90-333E6B0C9B0E}"/>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87F0EAEB-DB8A-385D-D636-4443D673BFB6}"/>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Date of publication – day and hour</a:t>
            </a:r>
          </a:p>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Budget including levels of </a:t>
            </a:r>
            <a:r>
              <a:rPr lang="en-US" sz="1600" dirty="0" err="1">
                <a:solidFill>
                  <a:srgbClr val="2432B4"/>
                </a:solidFill>
                <a:latin typeface="Montserrat" pitchFamily="2" charset="77"/>
              </a:rPr>
              <a:t>honoraries</a:t>
            </a:r>
            <a:endParaRPr lang="en-US" sz="16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Communication channels &amp; tech set-up</a:t>
            </a:r>
          </a:p>
          <a:p>
            <a:pPr lvl="0" algn="l" rtl="0">
              <a:spcBef>
                <a:spcPts val="0"/>
              </a:spcBef>
              <a:spcAft>
                <a:spcPts val="0"/>
              </a:spcAft>
            </a:pPr>
            <a:r>
              <a:rPr lang="en-US" sz="1600" dirty="0">
                <a:solidFill>
                  <a:srgbClr val="2432B4"/>
                </a:solidFill>
                <a:latin typeface="Montserrat" pitchFamily="2" charset="77"/>
              </a:rPr>
              <a:t>	First to be discussed: Digital security threat level</a:t>
            </a:r>
          </a:p>
          <a:p>
            <a:pPr lvl="0" algn="l" rtl="0">
              <a:spcBef>
                <a:spcPts val="0"/>
              </a:spcBef>
              <a:spcAft>
                <a:spcPts val="0"/>
              </a:spcAft>
            </a:pPr>
            <a:r>
              <a:rPr lang="en-US" sz="1600" dirty="0">
                <a:solidFill>
                  <a:srgbClr val="2432B4"/>
                </a:solidFill>
                <a:latin typeface="Montserrat" pitchFamily="2" charset="77"/>
              </a:rPr>
              <a:t>	Which channels do we use: Adapt to size of team</a:t>
            </a:r>
          </a:p>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Who will coordinate and how</a:t>
            </a:r>
          </a:p>
          <a:p>
            <a:pPr lvl="0" algn="l" rtl="0">
              <a:spcBef>
                <a:spcPts val="0"/>
              </a:spcBef>
              <a:spcAft>
                <a:spcPts val="0"/>
              </a:spcAft>
            </a:pPr>
            <a:r>
              <a:rPr lang="en-US" sz="1600" dirty="0">
                <a:solidFill>
                  <a:srgbClr val="2432B4"/>
                </a:solidFill>
                <a:latin typeface="Montserrat" pitchFamily="2" charset="77"/>
              </a:rPr>
              <a:t>	The role of the coordinator, the role of the initiator</a:t>
            </a:r>
          </a:p>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Communication rhythm and frequency</a:t>
            </a:r>
          </a:p>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Project management tools, </a:t>
            </a:r>
            <a:r>
              <a:rPr lang="en-US" sz="1600" dirty="0" err="1">
                <a:solidFill>
                  <a:srgbClr val="2432B4"/>
                </a:solidFill>
                <a:latin typeface="Montserrat" pitchFamily="2" charset="77"/>
              </a:rPr>
              <a:t>fx</a:t>
            </a:r>
            <a:r>
              <a:rPr lang="en-US" sz="1600" dirty="0">
                <a:solidFill>
                  <a:srgbClr val="2432B4"/>
                </a:solidFill>
                <a:latin typeface="Montserrat" pitchFamily="2" charset="77"/>
              </a:rPr>
              <a:t> Gantt chart combined with </a:t>
            </a:r>
            <a:r>
              <a:rPr lang="en-US" sz="1600" dirty="0" err="1">
                <a:solidFill>
                  <a:srgbClr val="2432B4"/>
                </a:solidFill>
                <a:latin typeface="Montserrat" pitchFamily="2" charset="77"/>
              </a:rPr>
              <a:t>KanBan</a:t>
            </a:r>
            <a:r>
              <a:rPr lang="en-US" sz="1600" dirty="0">
                <a:solidFill>
                  <a:srgbClr val="2432B4"/>
                </a:solidFill>
                <a:latin typeface="Montserrat" pitchFamily="2" charset="77"/>
              </a:rPr>
              <a:t>, dedicated software, other</a:t>
            </a:r>
          </a:p>
          <a:p>
            <a:pPr marL="285750" lvl="0" indent="-285750" algn="l" rtl="0">
              <a:spcBef>
                <a:spcPts val="0"/>
              </a:spcBef>
              <a:spcAft>
                <a:spcPts val="0"/>
              </a:spcAft>
              <a:buFont typeface="Arial" panose="020B0604020202020204" pitchFamily="34" charset="0"/>
              <a:buChar char="•"/>
            </a:pPr>
            <a:r>
              <a:rPr lang="en-US" sz="1600" dirty="0">
                <a:solidFill>
                  <a:srgbClr val="2432B4"/>
                </a:solidFill>
                <a:latin typeface="Montserrat" pitchFamily="2" charset="77"/>
              </a:rPr>
              <a:t>Preparations before publication</a:t>
            </a:r>
          </a:p>
          <a:p>
            <a:pPr lvl="0" algn="l" rtl="0">
              <a:spcBef>
                <a:spcPts val="0"/>
              </a:spcBef>
              <a:spcAft>
                <a:spcPts val="0"/>
              </a:spcAft>
            </a:pPr>
            <a:r>
              <a:rPr lang="en-US" sz="1600" dirty="0">
                <a:solidFill>
                  <a:srgbClr val="2432B4"/>
                </a:solidFill>
                <a:latin typeface="Montserrat" pitchFamily="2" charset="77"/>
              </a:rPr>
              <a:t>	fact checking</a:t>
            </a:r>
          </a:p>
          <a:p>
            <a:pPr lvl="0" algn="l" rtl="0">
              <a:spcBef>
                <a:spcPts val="0"/>
              </a:spcBef>
              <a:spcAft>
                <a:spcPts val="0"/>
              </a:spcAft>
            </a:pPr>
            <a:r>
              <a:rPr lang="en-US" sz="1600" dirty="0">
                <a:solidFill>
                  <a:srgbClr val="2432B4"/>
                </a:solidFill>
                <a:latin typeface="Montserrat" pitchFamily="2" charset="77"/>
              </a:rPr>
              <a:t>	legal checking</a:t>
            </a:r>
          </a:p>
          <a:p>
            <a:pPr lvl="1"/>
            <a:r>
              <a:rPr lang="en-US" sz="1600" dirty="0">
                <a:solidFill>
                  <a:srgbClr val="2432B4"/>
                </a:solidFill>
                <a:latin typeface="Montserrat" pitchFamily="2" charset="77"/>
              </a:rPr>
              <a:t>	when to confront adversaries</a:t>
            </a:r>
          </a:p>
          <a:p>
            <a:pPr marL="285750" lvl="0" indent="-285750" algn="l" rtl="0">
              <a:spcBef>
                <a:spcPts val="0"/>
              </a:spcBef>
              <a:spcAft>
                <a:spcPts val="0"/>
              </a:spcAft>
              <a:buFont typeface="Arial" panose="020B0604020202020204" pitchFamily="34" charset="0"/>
              <a:buChar char="•"/>
            </a:pPr>
            <a:endParaRPr lang="en-US" sz="16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FEF0F3DE-DE62-44A2-DB1D-3E1CA2DDDF4A}"/>
              </a:ext>
            </a:extLst>
          </p:cNvPr>
          <p:cNvSpPr txBox="1"/>
          <p:nvPr/>
        </p:nvSpPr>
        <p:spPr>
          <a:xfrm>
            <a:off x="412699" y="167161"/>
            <a:ext cx="724540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Checklist first planning meeting – agree on:</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67655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85F5447-5D5C-4CBE-398C-562761FE77D4}"/>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ADC197A7-D536-87C7-171C-EE312FF9F2A9}"/>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59D4C5D3-04CB-5AF1-85DC-B04E4CC3472D}"/>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Agreement for signature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Timeline and date of publication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Work division – including coordination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Document sharing and communication tools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Regular meetings</a:t>
            </a:r>
          </a:p>
        </p:txBody>
      </p:sp>
      <p:sp>
        <p:nvSpPr>
          <p:cNvPr id="2" name="Google Shape;56;p13">
            <a:extLst>
              <a:ext uri="{FF2B5EF4-FFF2-40B4-BE49-F238E27FC236}">
                <a16:creationId xmlns:a16="http://schemas.microsoft.com/office/drawing/2014/main" id="{EC89E23B-233D-39F3-C0A9-CE2575BE7FEC}"/>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Summing up on project planning</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15153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8C3337B-206F-C2E9-BF76-862DDA3E2A8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08BDA0AD-A03A-16CC-B233-FB65D2A575BC}"/>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D5EC208E-E8C6-029A-5066-733B8BAACDDD}"/>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In principle, the early planning is a structured discussion trying to anticipate as much as possible of the editorial process from idea to publication.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Imagine a check-list you go through and adapt to your needs and context.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Learning from others is a good idea as they may have experienced situations you are not able to anticipate yourself.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On the </a:t>
            </a:r>
            <a:r>
              <a:rPr lang="en-US" sz="1800" dirty="0">
                <a:solidFill>
                  <a:srgbClr val="2432B4"/>
                </a:solidFill>
                <a:latin typeface="Montserrat" pitchFamily="2" charset="77"/>
                <a:hlinkClick r:id="rId4"/>
              </a:rPr>
              <a:t>CJC website, a variety of such check-lists</a:t>
            </a:r>
            <a:r>
              <a:rPr lang="en-US" sz="1800" dirty="0">
                <a:solidFill>
                  <a:srgbClr val="2432B4"/>
                </a:solidFill>
                <a:latin typeface="Montserrat" pitchFamily="2" charset="77"/>
              </a:rPr>
              <a:t> is gathered – to enrich your discussion. </a:t>
            </a:r>
          </a:p>
        </p:txBody>
      </p:sp>
      <p:sp>
        <p:nvSpPr>
          <p:cNvPr id="2" name="Google Shape;56;p13">
            <a:extLst>
              <a:ext uri="{FF2B5EF4-FFF2-40B4-BE49-F238E27FC236}">
                <a16:creationId xmlns:a16="http://schemas.microsoft.com/office/drawing/2014/main" id="{0BDD19BF-F381-9973-4454-4E10178F0D7D}"/>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Learn from others </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12529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title="Arena Guidebook_pp-last.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Rectangle 1">
            <a:extLst>
              <a:ext uri="{FF2B5EF4-FFF2-40B4-BE49-F238E27FC236}">
                <a16:creationId xmlns:a16="http://schemas.microsoft.com/office/drawing/2014/main" id="{CB6F70F1-4811-3638-118E-2252428391C9}"/>
              </a:ext>
            </a:extLst>
          </p:cNvPr>
          <p:cNvSpPr/>
          <p:nvPr/>
        </p:nvSpPr>
        <p:spPr>
          <a:xfrm>
            <a:off x="744850" y="3172501"/>
            <a:ext cx="4356539" cy="326003"/>
          </a:xfrm>
          <a:prstGeom prst="rect">
            <a:avLst/>
          </a:prstGeom>
          <a:solidFill>
            <a:srgbClr val="C9E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8" name="Google Shape;68;p15"/>
          <p:cNvSpPr txBox="1"/>
          <p:nvPr/>
        </p:nvSpPr>
        <p:spPr>
          <a:xfrm>
            <a:off x="744850" y="495380"/>
            <a:ext cx="6160200"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b="1" dirty="0">
                <a:solidFill>
                  <a:schemeClr val="lt1"/>
                </a:solidFill>
                <a:latin typeface="Montserrat SemiBold" panose="00000700000000000000" pitchFamily="2" charset="0"/>
                <a:ea typeface="Montserrat Thin"/>
                <a:cs typeface="Montserrat Thin"/>
                <a:sym typeface="Montserrat Thin"/>
              </a:rPr>
              <a:t>This is a presentation developed</a:t>
            </a:r>
            <a:br>
              <a:rPr lang="en" sz="1650" b="1" dirty="0">
                <a:solidFill>
                  <a:schemeClr val="lt1"/>
                </a:solidFill>
                <a:latin typeface="Montserrat SemiBold" panose="00000700000000000000" pitchFamily="2" charset="0"/>
                <a:ea typeface="Montserrat Thin"/>
                <a:cs typeface="Montserrat Thin"/>
                <a:sym typeface="Montserrat Thin"/>
              </a:rPr>
            </a:br>
            <a:r>
              <a:rPr lang="en" sz="1650" b="1" dirty="0">
                <a:solidFill>
                  <a:schemeClr val="lt1"/>
                </a:solidFill>
                <a:latin typeface="Montserrat SemiBold" panose="00000700000000000000" pitchFamily="2" charset="0"/>
                <a:ea typeface="Montserrat Thin"/>
                <a:cs typeface="Montserrat Thin"/>
                <a:sym typeface="Montserrat Thin"/>
              </a:rPr>
              <a:t>for the </a:t>
            </a:r>
            <a:r>
              <a:rPr lang="en" sz="1650" b="1" dirty="0" err="1">
                <a:solidFill>
                  <a:schemeClr val="lt1"/>
                </a:solidFill>
                <a:latin typeface="Montserrat SemiBold" panose="00000700000000000000" pitchFamily="2" charset="0"/>
                <a:ea typeface="Montserrat Thin"/>
                <a:cs typeface="Montserrat Thin"/>
                <a:sym typeface="Montserrat Thin"/>
              </a:rPr>
              <a:t>Crossborder</a:t>
            </a:r>
            <a:r>
              <a:rPr lang="en" sz="1650" b="1" dirty="0">
                <a:solidFill>
                  <a:schemeClr val="lt1"/>
                </a:solidFill>
                <a:latin typeface="Montserrat SemiBold" panose="00000700000000000000" pitchFamily="2" charset="0"/>
                <a:ea typeface="Montserrat Thin"/>
                <a:cs typeface="Montserrat Thin"/>
                <a:sym typeface="Montserrat Thin"/>
              </a:rPr>
              <a:t> Journalism Campus.</a:t>
            </a:r>
            <a:endParaRPr sz="1650" b="1" dirty="0">
              <a:solidFill>
                <a:schemeClr val="lt1"/>
              </a:solidFill>
              <a:latin typeface="Montserrat SemiBold" panose="00000700000000000000" pitchFamily="2" charset="0"/>
              <a:ea typeface="Montserrat Thin"/>
              <a:cs typeface="Montserrat Thin"/>
              <a:sym typeface="Montserrat Thin"/>
            </a:endParaRPr>
          </a:p>
        </p:txBody>
      </p:sp>
      <p:sp>
        <p:nvSpPr>
          <p:cNvPr id="3" name="Google Shape;68;p15">
            <a:extLst>
              <a:ext uri="{FF2B5EF4-FFF2-40B4-BE49-F238E27FC236}">
                <a16:creationId xmlns:a16="http://schemas.microsoft.com/office/drawing/2014/main" id="{D2CE1DE0-E044-24DE-EB6C-196BE070D4AA}"/>
              </a:ext>
            </a:extLst>
          </p:cNvPr>
          <p:cNvSpPr txBox="1"/>
          <p:nvPr/>
        </p:nvSpPr>
        <p:spPr>
          <a:xfrm>
            <a:off x="744850" y="1060236"/>
            <a:ext cx="4041835"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650" b="1" dirty="0">
                <a:solidFill>
                  <a:schemeClr val="lt1"/>
                </a:solidFill>
                <a:latin typeface="Montserrat Thin" panose="00000300000000000000" pitchFamily="2" charset="0"/>
                <a:ea typeface="Montserrat Thin"/>
                <a:cs typeface="Montserrat Thin"/>
                <a:sym typeface="Montserrat Thin"/>
              </a:rPr>
              <a:t>It can be used freely</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under Creative Commons BY NC SA.</a:t>
            </a:r>
            <a:endParaRPr sz="1650" b="1" dirty="0">
              <a:solidFill>
                <a:schemeClr val="lt1"/>
              </a:solidFill>
              <a:latin typeface="Montserrat Thin" panose="00000300000000000000" pitchFamily="2" charset="0"/>
              <a:ea typeface="Montserrat Thin"/>
              <a:cs typeface="Montserrat Thin"/>
              <a:sym typeface="Montserrat Thin"/>
            </a:endParaRPr>
          </a:p>
        </p:txBody>
      </p:sp>
      <p:sp>
        <p:nvSpPr>
          <p:cNvPr id="4" name="Google Shape;68;p15">
            <a:extLst>
              <a:ext uri="{FF2B5EF4-FFF2-40B4-BE49-F238E27FC236}">
                <a16:creationId xmlns:a16="http://schemas.microsoft.com/office/drawing/2014/main" id="{2E1BDEBF-19D8-0CF5-E783-6F3026C7CEA4}"/>
              </a:ext>
            </a:extLst>
          </p:cNvPr>
          <p:cNvSpPr txBox="1"/>
          <p:nvPr/>
        </p:nvSpPr>
        <p:spPr>
          <a:xfrm>
            <a:off x="744850" y="2422689"/>
            <a:ext cx="6160200" cy="10247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650" b="1" dirty="0">
                <a:solidFill>
                  <a:schemeClr val="lt1"/>
                </a:solidFill>
                <a:latin typeface="Montserrat Thin" panose="00000300000000000000" pitchFamily="2" charset="0"/>
                <a:ea typeface="Montserrat Thin"/>
                <a:cs typeface="Montserrat Thin"/>
                <a:sym typeface="Montserrat Thin"/>
              </a:rPr>
              <a:t>For more material and teaching instructions</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on cross-border collaborative journalism, please visit:</a:t>
            </a:r>
            <a:r>
              <a:rPr lang="en" sz="1650" b="1" dirty="0">
                <a:solidFill>
                  <a:schemeClr val="lt1"/>
                </a:solidFill>
                <a:uFill>
                  <a:noFill/>
                </a:uFill>
                <a:latin typeface="Montserrat Thin" panose="00000300000000000000" pitchFamily="2" charset="0"/>
                <a:ea typeface="Montserrat Thin"/>
                <a:cs typeface="Montserrat Thin"/>
                <a:sym typeface="Montserrat Thin"/>
                <a:hlinkClick r:id="rId4">
                  <a:extLst>
                    <a:ext uri="{A12FA001-AC4F-418D-AE19-62706E023703}">
                      <ahyp:hlinkClr xmlns:ahyp="http://schemas.microsoft.com/office/drawing/2018/hyperlinkcolor" val="tx"/>
                    </a:ext>
                  </a:extLst>
                </a:hlinkClick>
              </a:rPr>
              <a:t> </a:t>
            </a:r>
            <a:r>
              <a:rPr lang="en" sz="1650" b="1" u="sng" dirty="0">
                <a:solidFill>
                  <a:srgbClr val="2432B4"/>
                </a:solidFill>
                <a:latin typeface="Montserrat SemiBold" panose="00000700000000000000" pitchFamily="2" charset="0"/>
                <a:ea typeface="Montserrat Thin"/>
                <a:cs typeface="Montserrat Thin"/>
                <a:sym typeface="Montserrat Thin"/>
                <a:hlinkClick r:id="rId5">
                  <a:extLst>
                    <a:ext uri="{A12FA001-AC4F-418D-AE19-62706E023703}">
                      <ahyp:hlinkClr xmlns:ahyp="http://schemas.microsoft.com/office/drawing/2018/hyperlinkcolor" val="tx"/>
                    </a:ext>
                  </a:extLst>
                </a:hlinkClick>
              </a:rPr>
              <a:t>www.crossborderjournalismcampus.eu</a:t>
            </a:r>
            <a:r>
              <a:rPr lang="en" sz="1650" b="1" dirty="0">
                <a:solidFill>
                  <a:srgbClr val="2432B4"/>
                </a:solidFill>
                <a:latin typeface="Montserrat SemiBold" panose="00000700000000000000" pitchFamily="2" charset="0"/>
                <a:ea typeface="Montserrat Thin"/>
                <a:cs typeface="Montserrat Thin"/>
                <a:sym typeface="Montserrat Thin"/>
              </a:rPr>
              <a:t>.</a:t>
            </a:r>
            <a:endParaRPr sz="1600" b="1" dirty="0">
              <a:solidFill>
                <a:srgbClr val="2432B4"/>
              </a:solidFill>
              <a:latin typeface="Montserrat SemiBold" panose="00000700000000000000" pitchFamily="2" charset="0"/>
              <a:ea typeface="Montserrat Thin"/>
              <a:cs typeface="Montserrat Thin"/>
              <a:sym typeface="Montserrat Thin"/>
            </a:endParaRPr>
          </a:p>
        </p:txBody>
      </p:sp>
      <p:sp>
        <p:nvSpPr>
          <p:cNvPr id="5" name="Google Shape;68;p15">
            <a:extLst>
              <a:ext uri="{FF2B5EF4-FFF2-40B4-BE49-F238E27FC236}">
                <a16:creationId xmlns:a16="http://schemas.microsoft.com/office/drawing/2014/main" id="{553075E0-EC04-84FD-9713-DA6E4B03FEDF}"/>
              </a:ext>
            </a:extLst>
          </p:cNvPr>
          <p:cNvSpPr txBox="1"/>
          <p:nvPr/>
        </p:nvSpPr>
        <p:spPr>
          <a:xfrm>
            <a:off x="744850" y="3654304"/>
            <a:ext cx="6160200" cy="32265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dirty="0">
                <a:solidFill>
                  <a:schemeClr val="lt1"/>
                </a:solidFill>
                <a:latin typeface="Montserrat SemiBold"/>
                <a:ea typeface="Montserrat SemiBold"/>
                <a:cs typeface="Montserrat SemiBold"/>
                <a:sym typeface="Montserrat SemiBold"/>
              </a:rPr>
              <a:t>For further questions, reach out via the contact page. </a:t>
            </a:r>
            <a:endParaRPr sz="1650" dirty="0">
              <a:solidFill>
                <a:schemeClr val="lt1"/>
              </a:solidFill>
              <a:latin typeface="Montserrat SemiBold"/>
              <a:ea typeface="Montserrat SemiBold"/>
              <a:cs typeface="Montserrat SemiBold"/>
              <a:sym typeface="Montserrat SemiBold"/>
            </a:endParaRPr>
          </a:p>
          <a:p>
            <a:pPr marL="0" lvl="0" indent="0" algn="l" rtl="0">
              <a:spcBef>
                <a:spcPts val="600"/>
              </a:spcBef>
              <a:spcAft>
                <a:spcPts val="0"/>
              </a:spcAft>
              <a:buNone/>
            </a:pPr>
            <a:endParaRPr sz="1600" dirty="0">
              <a:solidFill>
                <a:schemeClr val="dk2"/>
              </a:solidFill>
              <a:latin typeface="Montserrat Thin"/>
              <a:ea typeface="Montserrat Thin"/>
              <a:cs typeface="Montserrat Thin"/>
              <a:sym typeface="Montserrat Thin"/>
            </a:endParaRPr>
          </a:p>
        </p:txBody>
      </p:sp>
      <p:sp>
        <p:nvSpPr>
          <p:cNvPr id="8" name="Tekstfelt 7">
            <a:extLst>
              <a:ext uri="{FF2B5EF4-FFF2-40B4-BE49-F238E27FC236}">
                <a16:creationId xmlns:a16="http://schemas.microsoft.com/office/drawing/2014/main" id="{5ADAEC66-CE13-4A17-11C0-CC4BCAF7599D}"/>
              </a:ext>
            </a:extLst>
          </p:cNvPr>
          <p:cNvSpPr txBox="1"/>
          <p:nvPr/>
        </p:nvSpPr>
        <p:spPr>
          <a:xfrm>
            <a:off x="744850" y="1857833"/>
            <a:ext cx="2853489" cy="256737"/>
          </a:xfrm>
          <a:prstGeom prst="rect">
            <a:avLst/>
          </a:prstGeom>
          <a:noFill/>
        </p:spPr>
        <p:txBody>
          <a:bodyPr wrap="square">
            <a:spAutoFit/>
          </a:bodyPr>
          <a:lstStyle/>
          <a:p>
            <a:pPr marL="0" lvl="0" indent="0" algn="l" rtl="0">
              <a:lnSpc>
                <a:spcPct val="115000"/>
              </a:lnSpc>
              <a:spcBef>
                <a:spcPts val="600"/>
              </a:spcBef>
              <a:spcAft>
                <a:spcPts val="0"/>
              </a:spcAft>
              <a:buNone/>
            </a:pPr>
            <a:r>
              <a:rPr lang="en-US" sz="1000" b="1" i="1" dirty="0">
                <a:solidFill>
                  <a:schemeClr val="lt1"/>
                </a:solidFill>
                <a:latin typeface="Montserrat Thin" panose="00000300000000000000" pitchFamily="2" charset="0"/>
                <a:ea typeface="Montserrat Thin"/>
                <a:cs typeface="Montserrat Thin"/>
                <a:sym typeface="Montserrat Thin"/>
              </a:rPr>
              <a:t>CJC 2022-2024, published spring 2025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7;p15" title="Arena Guidebook_pp-last.png">
            <a:extLst>
              <a:ext uri="{FF2B5EF4-FFF2-40B4-BE49-F238E27FC236}">
                <a16:creationId xmlns:a16="http://schemas.microsoft.com/office/drawing/2014/main" id="{60475E95-3FDB-72C7-CCEE-C36E5E29EB71}"/>
              </a:ext>
            </a:extLst>
          </p:cNvPr>
          <p:cNvPicPr preferRelativeResize="0"/>
          <p:nvPr/>
        </p:nvPicPr>
        <p:blipFill>
          <a:blip r:embed="rId2">
            <a:alphaModFix/>
          </a:blip>
          <a:stretch>
            <a:fillRect/>
          </a:stretch>
        </p:blipFill>
        <p:spPr>
          <a:xfrm>
            <a:off x="0" y="0"/>
            <a:ext cx="9144003" cy="5143496"/>
          </a:xfrm>
          <a:prstGeom prst="rect">
            <a:avLst/>
          </a:prstGeom>
          <a:noFill/>
          <a:ln>
            <a:noFill/>
          </a:ln>
        </p:spPr>
      </p:pic>
      <p:pic>
        <p:nvPicPr>
          <p:cNvPr id="3" name="Bildobjekt 5" descr="En bild som visar text, Teckensnitt, symbol, logotyp&#10;&#10;AI-genererat innehåll kan vara felaktigt.">
            <a:extLst>
              <a:ext uri="{FF2B5EF4-FFF2-40B4-BE49-F238E27FC236}">
                <a16:creationId xmlns:a16="http://schemas.microsoft.com/office/drawing/2014/main" id="{47916A05-6557-4286-FE1D-7B5623445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39" y="2160664"/>
            <a:ext cx="2711146" cy="568785"/>
          </a:xfrm>
          <a:prstGeom prst="rect">
            <a:avLst/>
          </a:prstGeom>
        </p:spPr>
      </p:pic>
      <p:sp>
        <p:nvSpPr>
          <p:cNvPr id="4" name="textruta 3">
            <a:extLst>
              <a:ext uri="{FF2B5EF4-FFF2-40B4-BE49-F238E27FC236}">
                <a16:creationId xmlns:a16="http://schemas.microsoft.com/office/drawing/2014/main" id="{96B7C7E1-2BBD-78BC-DB47-513D6FA69FBC}"/>
              </a:ext>
            </a:extLst>
          </p:cNvPr>
          <p:cNvSpPr txBox="1"/>
          <p:nvPr/>
        </p:nvSpPr>
        <p:spPr>
          <a:xfrm>
            <a:off x="611978" y="2854064"/>
            <a:ext cx="4338157" cy="1200329"/>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a:solidFill>
                  <a:schemeClr val="bg1"/>
                </a:solidFill>
                <a:effectLst/>
                <a:latin typeface="Montserrat Thin" panose="00000300000000000000" pitchFamily="2"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sv-SE" sz="1200" dirty="0">
              <a:solidFill>
                <a:schemeClr val="bg1"/>
              </a:solidFill>
              <a:latin typeface="Montserrat Thin" panose="00000300000000000000" pitchFamily="2" charset="0"/>
            </a:endParaRPr>
          </a:p>
        </p:txBody>
      </p:sp>
    </p:spTree>
    <p:extLst>
      <p:ext uri="{BB962C8B-B14F-4D97-AF65-F5344CB8AC3E}">
        <p14:creationId xmlns:p14="http://schemas.microsoft.com/office/powerpoint/2010/main" val="73382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B69ED55-ED61-B7E8-C1B4-D07C6D0AFE4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D3655F1A-57B4-1189-80DA-68537C9AF62A}"/>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D56C8015-58D1-35F9-4513-AC38C447F8B6}"/>
              </a:ext>
            </a:extLst>
          </p:cNvPr>
          <p:cNvSpPr txBox="1"/>
          <p:nvPr/>
        </p:nvSpPr>
        <p:spPr>
          <a:xfrm>
            <a:off x="412698" y="1141718"/>
            <a:ext cx="754258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rPr>
              <a:t>This </a:t>
            </a:r>
            <a:r>
              <a:rPr lang="da-DK" sz="1800" dirty="0" err="1">
                <a:solidFill>
                  <a:srgbClr val="2432B4"/>
                </a:solidFill>
                <a:latin typeface="Montserrat" pitchFamily="2" charset="77"/>
              </a:rPr>
              <a:t>lecture</a:t>
            </a:r>
            <a:r>
              <a:rPr lang="da-DK" sz="1800" dirty="0">
                <a:solidFill>
                  <a:srgbClr val="2432B4"/>
                </a:solidFill>
                <a:latin typeface="Montserrat" pitchFamily="2" charset="77"/>
              </a:rPr>
              <a:t> </a:t>
            </a:r>
            <a:r>
              <a:rPr lang="da-DK" sz="1800" dirty="0" err="1">
                <a:solidFill>
                  <a:srgbClr val="2432B4"/>
                </a:solidFill>
                <a:latin typeface="Montserrat" pitchFamily="2" charset="77"/>
              </a:rPr>
              <a:t>uses</a:t>
            </a:r>
            <a:r>
              <a:rPr lang="da-DK" sz="1800" dirty="0">
                <a:solidFill>
                  <a:srgbClr val="2432B4"/>
                </a:solidFill>
                <a:latin typeface="Montserrat" pitchFamily="2" charset="77"/>
              </a:rPr>
              <a:t> an </a:t>
            </a:r>
            <a:r>
              <a:rPr lang="da-DK" sz="1800" dirty="0" err="1">
                <a:solidFill>
                  <a:srgbClr val="2432B4"/>
                </a:solidFill>
                <a:latin typeface="Montserrat" pitchFamily="2" charset="77"/>
              </a:rPr>
              <a:t>example</a:t>
            </a:r>
            <a:r>
              <a:rPr lang="da-DK" sz="1800" dirty="0">
                <a:solidFill>
                  <a:srgbClr val="2432B4"/>
                </a:solidFill>
                <a:latin typeface="Montserrat" pitchFamily="2" charset="77"/>
              </a:rPr>
              <a:t> case of journalists </a:t>
            </a:r>
            <a:r>
              <a:rPr lang="da-DK" sz="1800" dirty="0" err="1">
                <a:solidFill>
                  <a:srgbClr val="2432B4"/>
                </a:solidFill>
                <a:latin typeface="Montserrat" pitchFamily="2" charset="77"/>
              </a:rPr>
              <a:t>covering</a:t>
            </a:r>
            <a:r>
              <a:rPr lang="da-DK" sz="1800" dirty="0">
                <a:solidFill>
                  <a:srgbClr val="2432B4"/>
                </a:solidFill>
                <a:latin typeface="Montserrat" pitchFamily="2" charset="77"/>
              </a:rPr>
              <a:t> forthcoming </a:t>
            </a:r>
            <a:r>
              <a:rPr lang="da-DK" sz="1800" dirty="0" err="1">
                <a:solidFill>
                  <a:srgbClr val="2432B4"/>
                </a:solidFill>
                <a:latin typeface="Montserrat" pitchFamily="2" charset="77"/>
              </a:rPr>
              <a:t>legisation</a:t>
            </a:r>
            <a:r>
              <a:rPr lang="da-DK" sz="1800" dirty="0">
                <a:solidFill>
                  <a:srgbClr val="2432B4"/>
                </a:solidFill>
                <a:latin typeface="Montserrat" pitchFamily="2" charset="77"/>
              </a:rPr>
              <a:t>. </a:t>
            </a:r>
          </a:p>
          <a:p>
            <a:pPr marL="285750" lvl="0" indent="-285750" algn="l" rtl="0">
              <a:spcBef>
                <a:spcPts val="0"/>
              </a:spcBef>
              <a:spcAft>
                <a:spcPts val="0"/>
              </a:spcAft>
              <a:buFont typeface="Arial" panose="020B0604020202020204" pitchFamily="34" charset="0"/>
              <a:buChar char="•"/>
            </a:pP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rPr>
              <a:t>It </a:t>
            </a:r>
            <a:r>
              <a:rPr lang="da-DK" sz="1800" dirty="0" err="1">
                <a:solidFill>
                  <a:srgbClr val="2432B4"/>
                </a:solidFill>
                <a:latin typeface="Montserrat" pitchFamily="2" charset="77"/>
              </a:rPr>
              <a:t>includes</a:t>
            </a:r>
            <a:r>
              <a:rPr lang="da-DK" sz="1800" dirty="0">
                <a:solidFill>
                  <a:srgbClr val="2432B4"/>
                </a:solidFill>
                <a:latin typeface="Montserrat" pitchFamily="2" charset="77"/>
              </a:rPr>
              <a:t> </a:t>
            </a:r>
            <a:r>
              <a:rPr lang="da-DK" sz="1800" dirty="0" err="1">
                <a:solidFill>
                  <a:srgbClr val="2432B4"/>
                </a:solidFill>
                <a:latin typeface="Montserrat" pitchFamily="2" charset="77"/>
              </a:rPr>
              <a:t>tools</a:t>
            </a:r>
            <a:r>
              <a:rPr lang="da-DK" sz="1800" dirty="0">
                <a:solidFill>
                  <a:srgbClr val="2432B4"/>
                </a:solidFill>
                <a:latin typeface="Montserrat" pitchFamily="2" charset="77"/>
              </a:rPr>
              <a:t>, dilemmas and decisions to </a:t>
            </a:r>
            <a:r>
              <a:rPr lang="da-DK" sz="1800" dirty="0" err="1">
                <a:solidFill>
                  <a:srgbClr val="2432B4"/>
                </a:solidFill>
                <a:latin typeface="Montserrat" pitchFamily="2" charset="77"/>
              </a:rPr>
              <a:t>adress</a:t>
            </a:r>
            <a:r>
              <a:rPr lang="da-DK" sz="1800" dirty="0">
                <a:solidFill>
                  <a:srgbClr val="2432B4"/>
                </a:solidFill>
                <a:latin typeface="Montserrat" pitchFamily="2" charset="77"/>
              </a:rPr>
              <a:t> in the </a:t>
            </a:r>
            <a:r>
              <a:rPr lang="da-DK" sz="1800" dirty="0" err="1">
                <a:solidFill>
                  <a:srgbClr val="2432B4"/>
                </a:solidFill>
                <a:latin typeface="Montserrat" pitchFamily="2" charset="77"/>
              </a:rPr>
              <a:t>planning</a:t>
            </a:r>
            <a:r>
              <a:rPr lang="da-DK" sz="1800" dirty="0">
                <a:solidFill>
                  <a:srgbClr val="2432B4"/>
                </a:solidFill>
                <a:latin typeface="Montserrat" pitchFamily="2" charset="77"/>
              </a:rPr>
              <a:t> </a:t>
            </a:r>
            <a:r>
              <a:rPr lang="da-DK" sz="1800" dirty="0" err="1">
                <a:solidFill>
                  <a:srgbClr val="2432B4"/>
                </a:solidFill>
                <a:latin typeface="Montserrat" pitchFamily="2" charset="77"/>
              </a:rPr>
              <a:t>process</a:t>
            </a:r>
            <a:r>
              <a:rPr lang="da-DK" sz="1800" dirty="0">
                <a:solidFill>
                  <a:srgbClr val="2432B4"/>
                </a:solidFill>
                <a:latin typeface="Montserrat" pitchFamily="2" charset="77"/>
              </a:rPr>
              <a:t>. </a:t>
            </a:r>
            <a:endParaRPr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B1DDBB73-CE23-A214-B310-23D29EF186CF}"/>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This lecture</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5244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Arena Guidebook_pp-main-02.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dirty="0">
                <a:solidFill>
                  <a:srgbClr val="2432B4"/>
                </a:solidFill>
                <a:latin typeface="Montserrat" pitchFamily="2" charset="77"/>
              </a:rPr>
              <a:t>The story - what we knew:</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New legislation under preparation by European Commission concerning the side effects of medicines</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Criticism from doctors, patients of the existing legislation</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There is FOI precedent, so in one country we can get access to documents about the current practice of reporting side-effects down to substance level </a:t>
            </a:r>
          </a:p>
          <a:p>
            <a:pPr marL="171450" lvl="0" indent="-171450" algn="l" rtl="0">
              <a:spcBef>
                <a:spcPts val="0"/>
              </a:spcBef>
              <a:spcAft>
                <a:spcPts val="0"/>
              </a:spcAft>
              <a:buFont typeface="Arial" panose="020B0604020202020204" pitchFamily="34" charset="0"/>
              <a:buChar char="•"/>
            </a:pPr>
            <a:endParaRPr lang="en-US" sz="1200" b="1" dirty="0">
              <a:solidFill>
                <a:srgbClr val="2432B4"/>
              </a:solidFill>
              <a:latin typeface="Montserrat" pitchFamily="2" charset="77"/>
            </a:endParaRPr>
          </a:p>
          <a:p>
            <a:pPr lvl="0" algn="l" rtl="0">
              <a:spcBef>
                <a:spcPts val="0"/>
              </a:spcBef>
              <a:spcAft>
                <a:spcPts val="0"/>
              </a:spcAft>
            </a:pPr>
            <a:r>
              <a:rPr lang="en-US" sz="1500" b="1" dirty="0">
                <a:solidFill>
                  <a:srgbClr val="2432B4"/>
                </a:solidFill>
                <a:latin typeface="Montserrat" pitchFamily="2" charset="77"/>
              </a:rPr>
              <a:t>What we needed to find out:</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What is going to be in the draft new law by the Commission</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Who are the interested parties (patients, doctors, health insurances, pharmacies, pharmaceutical industry), and how are they involved in lawmaking (if at all)?</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What is the line of the European Commission, what is the line among politicians (European and national level), what is the line of the member states</a:t>
            </a:r>
          </a:p>
          <a:p>
            <a:pPr marL="171450" lvl="0" indent="-171450" algn="l" rtl="0">
              <a:spcBef>
                <a:spcPts val="0"/>
              </a:spcBef>
              <a:spcAft>
                <a:spcPts val="0"/>
              </a:spcAft>
              <a:buFont typeface="Arial" panose="020B0604020202020204" pitchFamily="34" charset="0"/>
              <a:buChar char="•"/>
            </a:pPr>
            <a:r>
              <a:rPr lang="en-US" sz="1200" dirty="0">
                <a:solidFill>
                  <a:srgbClr val="2432B4"/>
                </a:solidFill>
                <a:latin typeface="Montserrat" pitchFamily="2" charset="77"/>
              </a:rPr>
              <a:t>If we get hold of the draft: What do specialists (doctors, scientists) say to the draft new law, will it solve the old problems or make them worse</a:t>
            </a:r>
          </a:p>
        </p:txBody>
      </p:sp>
      <p:sp>
        <p:nvSpPr>
          <p:cNvPr id="2" name="Google Shape;56;p13">
            <a:extLst>
              <a:ext uri="{FF2B5EF4-FFF2-40B4-BE49-F238E27FC236}">
                <a16:creationId xmlns:a16="http://schemas.microsoft.com/office/drawing/2014/main" id="{588BCA55-E3AF-CDBE-F7F8-204C6857C36B}"/>
              </a:ext>
            </a:extLst>
          </p:cNvPr>
          <p:cNvSpPr txBox="1"/>
          <p:nvPr/>
        </p:nvSpPr>
        <p:spPr>
          <a:xfrm>
            <a:off x="412699" y="167161"/>
            <a:ext cx="703204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ea typeface="Roboto Thin"/>
                <a:cs typeface="Roboto Thin"/>
                <a:sym typeface="Roboto Thin"/>
              </a:rPr>
              <a:t>Example: New legislation to control side effects of medicine</a:t>
            </a:r>
            <a:endParaRPr sz="1800" dirty="0">
              <a:solidFill>
                <a:srgbClr val="2432B4"/>
              </a:solidFill>
              <a:latin typeface="Montserrat" pitchFamily="2" charset="77"/>
              <a:ea typeface="Roboto Thin"/>
              <a:cs typeface="Roboto Thin"/>
              <a:sym typeface="Roboto Th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4926F6F-96E5-459C-F752-D3C257B4A6D4}"/>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5C40681C-C912-8211-F35A-EA3DA8711868}"/>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EF4AFD7-DF8D-0E56-AA31-CF256AB0BAF5}"/>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Mini</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 can document the problems with the existing legislation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 can document which interests are represented in the law making </a:t>
            </a:r>
            <a:r>
              <a:rPr lang="en-US" sz="1800" dirty="0" err="1">
                <a:solidFill>
                  <a:srgbClr val="2432B4"/>
                </a:solidFill>
                <a:latin typeface="Montserrat" pitchFamily="2" charset="77"/>
              </a:rPr>
              <a:t>proces</a:t>
            </a:r>
            <a:r>
              <a:rPr lang="en-US" sz="1800" dirty="0">
                <a:solidFill>
                  <a:srgbClr val="2432B4"/>
                </a:solidFill>
                <a:latin typeface="Montserrat" pitchFamily="2" charset="77"/>
              </a:rPr>
              <a:t>, how they are funded, which interest groups lawmakers listen to / do not listen to</a:t>
            </a:r>
          </a:p>
          <a:p>
            <a:pPr marL="0" lvl="0" indent="0" algn="l" rtl="0">
              <a:spcBef>
                <a:spcPts val="0"/>
              </a:spcBef>
              <a:spcAft>
                <a:spcPts val="0"/>
              </a:spcAft>
              <a:buNone/>
            </a:pPr>
            <a:r>
              <a:rPr lang="en-US" sz="1800" b="1" dirty="0">
                <a:solidFill>
                  <a:srgbClr val="2432B4"/>
                </a:solidFill>
                <a:latin typeface="Montserrat" pitchFamily="2" charset="77"/>
              </a:rPr>
              <a:t>Maxi (the above plus)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 get an insight into the forthcoming legislation and can ask experts for estimations whether this will solve/worsen the problems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 can document direct influence by interest </a:t>
            </a:r>
            <a:r>
              <a:rPr lang="en-US" sz="1800" dirty="0" err="1">
                <a:solidFill>
                  <a:srgbClr val="2432B4"/>
                </a:solidFill>
                <a:latin typeface="Montserrat" pitchFamily="2" charset="77"/>
              </a:rPr>
              <a:t>organisations</a:t>
            </a:r>
            <a:r>
              <a:rPr lang="en-US" sz="1800" dirty="0">
                <a:solidFill>
                  <a:srgbClr val="2432B4"/>
                </a:solidFill>
                <a:latin typeface="Montserrat" pitchFamily="2" charset="77"/>
              </a:rPr>
              <a:t> on proposed legislation</a:t>
            </a:r>
          </a:p>
        </p:txBody>
      </p:sp>
      <p:sp>
        <p:nvSpPr>
          <p:cNvPr id="2" name="Google Shape;56;p13">
            <a:extLst>
              <a:ext uri="{FF2B5EF4-FFF2-40B4-BE49-F238E27FC236}">
                <a16:creationId xmlns:a16="http://schemas.microsoft.com/office/drawing/2014/main" id="{ACB752A5-D219-1A89-CC5C-26EDEB935E49}"/>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000" dirty="0" err="1">
                <a:solidFill>
                  <a:srgbClr val="2432B4"/>
                </a:solidFill>
                <a:latin typeface="Montserrat" pitchFamily="2" charset="77"/>
                <a:ea typeface="Roboto Thin"/>
                <a:cs typeface="Roboto Thin"/>
                <a:sym typeface="Roboto Thin"/>
              </a:rPr>
              <a:t>Example</a:t>
            </a:r>
            <a:r>
              <a:rPr lang="da-DK" sz="2000" dirty="0">
                <a:solidFill>
                  <a:srgbClr val="2432B4"/>
                </a:solidFill>
                <a:latin typeface="Montserrat" pitchFamily="2" charset="77"/>
                <a:ea typeface="Roboto Thin"/>
                <a:cs typeface="Roboto Thin"/>
                <a:sym typeface="Roboto Thin"/>
              </a:rPr>
              <a:t>: Side </a:t>
            </a:r>
            <a:r>
              <a:rPr lang="da-DK" sz="2000" dirty="0" err="1">
                <a:solidFill>
                  <a:srgbClr val="2432B4"/>
                </a:solidFill>
                <a:latin typeface="Montserrat" pitchFamily="2" charset="77"/>
                <a:ea typeface="Roboto Thin"/>
                <a:cs typeface="Roboto Thin"/>
                <a:sym typeface="Roboto Thin"/>
              </a:rPr>
              <a:t>effect</a:t>
            </a:r>
            <a:r>
              <a:rPr lang="da-DK" sz="2000" dirty="0">
                <a:solidFill>
                  <a:srgbClr val="2432B4"/>
                </a:solidFill>
                <a:latin typeface="Montserrat" pitchFamily="2" charset="77"/>
                <a:ea typeface="Roboto Thin"/>
                <a:cs typeface="Roboto Thin"/>
                <a:sym typeface="Roboto Thin"/>
              </a:rPr>
              <a:t> story </a:t>
            </a:r>
            <a:r>
              <a:rPr lang="da-DK" sz="2000" dirty="0" err="1">
                <a:solidFill>
                  <a:srgbClr val="2432B4"/>
                </a:solidFill>
                <a:latin typeface="Montserrat" pitchFamily="2" charset="77"/>
                <a:ea typeface="Roboto Thin"/>
                <a:cs typeface="Roboto Thin"/>
                <a:sym typeface="Roboto Thin"/>
              </a:rPr>
              <a:t>work</a:t>
            </a:r>
            <a:r>
              <a:rPr lang="da-DK" sz="2000" dirty="0">
                <a:solidFill>
                  <a:srgbClr val="2432B4"/>
                </a:solidFill>
                <a:latin typeface="Montserrat" pitchFamily="2" charset="77"/>
                <a:ea typeface="Roboto Thin"/>
                <a:cs typeface="Roboto Thin"/>
                <a:sym typeface="Roboto Thin"/>
              </a:rPr>
              <a:t> </a:t>
            </a:r>
            <a:r>
              <a:rPr lang="da-DK" sz="2000" dirty="0" err="1">
                <a:solidFill>
                  <a:srgbClr val="2432B4"/>
                </a:solidFill>
                <a:latin typeface="Montserrat" pitchFamily="2" charset="77"/>
                <a:ea typeface="Roboto Thin"/>
                <a:cs typeface="Roboto Thin"/>
                <a:sym typeface="Roboto Thin"/>
              </a:rPr>
              <a:t>hypothesis</a:t>
            </a:r>
            <a:endParaRPr sz="20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5509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E9B59AB-F9E7-329C-90B1-37D404C7C310}"/>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4EAD4A5C-C4F0-7096-0179-B3DEF15508E0}"/>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52DC2551-C9FA-5BFA-C12A-FF408857BE98}"/>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Classic law making &amp; lobby story</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Law making process gives timeline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Publication plan connected to lawmaking timeline</a:t>
            </a:r>
          </a:p>
          <a:p>
            <a:pPr lvl="1"/>
            <a:r>
              <a:rPr lang="en-US" sz="1800" dirty="0">
                <a:solidFill>
                  <a:srgbClr val="2432B4"/>
                </a:solidFill>
                <a:latin typeface="Montserrat" pitchFamily="2" charset="77"/>
              </a:rPr>
              <a:t>	Preparation of draft law</a:t>
            </a:r>
          </a:p>
          <a:p>
            <a:pPr lvl="1"/>
            <a:r>
              <a:rPr lang="en-US" sz="1800" dirty="0">
                <a:solidFill>
                  <a:srgbClr val="2432B4"/>
                </a:solidFill>
                <a:latin typeface="Montserrat" pitchFamily="2" charset="77"/>
              </a:rPr>
              <a:t>	Publication of draft law</a:t>
            </a:r>
          </a:p>
          <a:p>
            <a:pPr lvl="1"/>
            <a:r>
              <a:rPr lang="en-US" sz="1800" dirty="0">
                <a:solidFill>
                  <a:srgbClr val="2432B4"/>
                </a:solidFill>
                <a:latin typeface="Montserrat" pitchFamily="2" charset="77"/>
              </a:rPr>
              <a:t>	Decision making in EU parliament and on national 	level</a:t>
            </a:r>
          </a:p>
          <a:p>
            <a:pPr lvl="1"/>
            <a:r>
              <a:rPr lang="en-US" sz="1800" dirty="0">
                <a:solidFill>
                  <a:srgbClr val="2432B4"/>
                </a:solidFill>
                <a:latin typeface="Montserrat" pitchFamily="2" charset="77"/>
              </a:rPr>
              <a:t>	</a:t>
            </a:r>
          </a:p>
          <a:p>
            <a:pPr lvl="1"/>
            <a:r>
              <a:rPr lang="en-US" sz="1800" dirty="0">
                <a:solidFill>
                  <a:srgbClr val="2432B4"/>
                </a:solidFill>
                <a:latin typeface="Montserrat" pitchFamily="2" charset="77"/>
              </a:rPr>
              <a:t>When is the most relevant moment for your story to be published when your purpose is to allow public discussion about the draft law?</a:t>
            </a:r>
          </a:p>
        </p:txBody>
      </p:sp>
      <p:sp>
        <p:nvSpPr>
          <p:cNvPr id="2" name="Google Shape;56;p13">
            <a:extLst>
              <a:ext uri="{FF2B5EF4-FFF2-40B4-BE49-F238E27FC236}">
                <a16:creationId xmlns:a16="http://schemas.microsoft.com/office/drawing/2014/main" id="{16AF93C5-CC40-09DF-F156-57A62733A723}"/>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Example: Consider the timeline</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74610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52EC897-DF2E-057F-7C2F-929DA2E36F03}"/>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4435FFDD-D020-2821-06F5-FB9A6A6915EE}"/>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C6200A99-3A70-B060-0DCB-02A619130A3F}"/>
              </a:ext>
            </a:extLst>
          </p:cNvPr>
          <p:cNvSpPr txBox="1"/>
          <p:nvPr/>
        </p:nvSpPr>
        <p:spPr>
          <a:xfrm>
            <a:off x="412699" y="1104730"/>
            <a:ext cx="7908341" cy="39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dirty="0" err="1">
                <a:solidFill>
                  <a:srgbClr val="2432B4"/>
                </a:solidFill>
                <a:latin typeface="Montserrat" pitchFamily="2" charset="77"/>
              </a:rPr>
              <a:t>Use</a:t>
            </a:r>
            <a:r>
              <a:rPr lang="da-DK" sz="1800" dirty="0">
                <a:solidFill>
                  <a:srgbClr val="2432B4"/>
                </a:solidFill>
                <a:latin typeface="Montserrat" pitchFamily="2" charset="77"/>
              </a:rPr>
              <a:t> a </a:t>
            </a:r>
            <a:r>
              <a:rPr lang="da-DK" sz="1800" dirty="0" err="1">
                <a:solidFill>
                  <a:srgbClr val="2432B4"/>
                </a:solidFill>
                <a:latin typeface="Montserrat" pitchFamily="2" charset="77"/>
              </a:rPr>
              <a:t>gantt</a:t>
            </a:r>
            <a:r>
              <a:rPr lang="da-DK" sz="1800" dirty="0">
                <a:solidFill>
                  <a:srgbClr val="2432B4"/>
                </a:solidFill>
                <a:latin typeface="Montserrat" pitchFamily="2" charset="77"/>
              </a:rPr>
              <a:t> </a:t>
            </a:r>
            <a:r>
              <a:rPr lang="da-DK" sz="1800" dirty="0" err="1">
                <a:solidFill>
                  <a:srgbClr val="2432B4"/>
                </a:solidFill>
                <a:latin typeface="Montserrat" pitchFamily="2" charset="77"/>
              </a:rPr>
              <a:t>chart</a:t>
            </a:r>
            <a:r>
              <a:rPr lang="da-DK" sz="1800" dirty="0">
                <a:solidFill>
                  <a:srgbClr val="2432B4"/>
                </a:solidFill>
                <a:latin typeface="Montserrat" pitchFamily="2" charset="77"/>
              </a:rPr>
              <a:t> or </a:t>
            </a:r>
            <a:r>
              <a:rPr lang="da-DK" sz="1800" dirty="0" err="1">
                <a:solidFill>
                  <a:srgbClr val="2432B4"/>
                </a:solidFill>
                <a:latin typeface="Montserrat" pitchFamily="2" charset="77"/>
              </a:rPr>
              <a:t>similar</a:t>
            </a:r>
            <a:r>
              <a:rPr lang="da-DK" sz="1800" dirty="0">
                <a:solidFill>
                  <a:srgbClr val="2432B4"/>
                </a:solidFill>
                <a:latin typeface="Montserrat" pitchFamily="2" charset="77"/>
              </a:rPr>
              <a:t> </a:t>
            </a:r>
            <a:r>
              <a:rPr lang="da-DK" sz="1800" dirty="0" err="1">
                <a:solidFill>
                  <a:srgbClr val="2432B4"/>
                </a:solidFill>
                <a:latin typeface="Montserrat" pitchFamily="2" charset="77"/>
              </a:rPr>
              <a:t>planning</a:t>
            </a:r>
            <a:r>
              <a:rPr lang="da-DK" sz="1800" dirty="0">
                <a:solidFill>
                  <a:srgbClr val="2432B4"/>
                </a:solidFill>
                <a:latin typeface="Montserrat" pitchFamily="2" charset="77"/>
              </a:rPr>
              <a:t> </a:t>
            </a:r>
            <a:r>
              <a:rPr lang="da-DK" sz="1800" dirty="0" err="1">
                <a:solidFill>
                  <a:srgbClr val="2432B4"/>
                </a:solidFill>
                <a:latin typeface="Montserrat" pitchFamily="2" charset="77"/>
              </a:rPr>
              <a:t>tools</a:t>
            </a:r>
            <a:endParaRPr lang="da-DK" sz="1800" dirty="0">
              <a:solidFill>
                <a:srgbClr val="2432B4"/>
              </a:solidFill>
              <a:latin typeface="Montserrat" pitchFamily="2" charset="77"/>
            </a:endParaRPr>
          </a:p>
          <a:p>
            <a:pPr marL="0" lvl="0" indent="0" algn="l" rtl="0">
              <a:spcBef>
                <a:spcPts val="0"/>
              </a:spcBef>
              <a:spcAft>
                <a:spcPts val="0"/>
              </a:spcAft>
              <a:buNone/>
            </a:pPr>
            <a:r>
              <a:rPr lang="da-DK" sz="1800" dirty="0" err="1">
                <a:solidFill>
                  <a:srgbClr val="2432B4"/>
                </a:solidFill>
                <a:latin typeface="Montserrat" pitchFamily="2" charset="77"/>
              </a:rPr>
              <a:t>Vertical</a:t>
            </a:r>
            <a:r>
              <a:rPr lang="da-DK" sz="1800" dirty="0">
                <a:solidFill>
                  <a:srgbClr val="2432B4"/>
                </a:solidFill>
                <a:latin typeface="Montserrat" pitchFamily="2" charset="77"/>
              </a:rPr>
              <a:t> column is </a:t>
            </a:r>
            <a:r>
              <a:rPr lang="da-DK" sz="1800" dirty="0" err="1">
                <a:solidFill>
                  <a:srgbClr val="2432B4"/>
                </a:solidFill>
                <a:latin typeface="Montserrat" pitchFamily="2" charset="77"/>
              </a:rPr>
              <a:t>your</a:t>
            </a:r>
            <a:r>
              <a:rPr lang="da-DK" sz="1800" dirty="0">
                <a:solidFill>
                  <a:srgbClr val="2432B4"/>
                </a:solidFill>
                <a:latin typeface="Montserrat" pitchFamily="2" charset="77"/>
              </a:rPr>
              <a:t> to-do list, </a:t>
            </a:r>
            <a:r>
              <a:rPr lang="da-DK" sz="1800" dirty="0" err="1">
                <a:solidFill>
                  <a:srgbClr val="2432B4"/>
                </a:solidFill>
                <a:latin typeface="Montserrat" pitchFamily="2" charset="77"/>
              </a:rPr>
              <a:t>your</a:t>
            </a:r>
            <a:r>
              <a:rPr lang="da-DK" sz="1800" dirty="0">
                <a:solidFill>
                  <a:srgbClr val="2432B4"/>
                </a:solidFill>
                <a:latin typeface="Montserrat" pitchFamily="2" charset="77"/>
              </a:rPr>
              <a:t> timeline is </a:t>
            </a:r>
            <a:r>
              <a:rPr lang="da-DK" sz="1800" dirty="0" err="1">
                <a:solidFill>
                  <a:srgbClr val="2432B4"/>
                </a:solidFill>
                <a:latin typeface="Montserrat" pitchFamily="2" charset="77"/>
              </a:rPr>
              <a:t>horizontal</a:t>
            </a:r>
            <a:endParaRPr lang="da-DK" sz="1800" dirty="0">
              <a:solidFill>
                <a:srgbClr val="2432B4"/>
              </a:solidFill>
              <a:latin typeface="Montserrat" pitchFamily="2" charset="77"/>
            </a:endParaRPr>
          </a:p>
          <a:p>
            <a:pPr marL="0" lvl="0" indent="0" algn="l" rtl="0">
              <a:spcBef>
                <a:spcPts val="0"/>
              </a:spcBef>
              <a:spcAft>
                <a:spcPts val="0"/>
              </a:spcAft>
              <a:buNone/>
            </a:pPr>
            <a:r>
              <a:rPr lang="da-DK" sz="1800" dirty="0" err="1">
                <a:solidFill>
                  <a:srgbClr val="2432B4"/>
                </a:solidFill>
                <a:latin typeface="Montserrat" pitchFamily="2" charset="77"/>
              </a:rPr>
              <a:t>Insert</a:t>
            </a:r>
            <a:r>
              <a:rPr lang="da-DK" sz="1800" dirty="0">
                <a:solidFill>
                  <a:srgbClr val="2432B4"/>
                </a:solidFill>
                <a:latin typeface="Montserrat" pitchFamily="2" charset="77"/>
              </a:rPr>
              <a:t> start and end date</a:t>
            </a:r>
          </a:p>
          <a:p>
            <a:pPr marL="0" lvl="0" indent="0" algn="l" rtl="0">
              <a:spcBef>
                <a:spcPts val="0"/>
              </a:spcBef>
              <a:spcAft>
                <a:spcPts val="0"/>
              </a:spcAft>
              <a:buNone/>
            </a:pPr>
            <a:r>
              <a:rPr lang="da-DK" sz="1800" dirty="0" err="1">
                <a:solidFill>
                  <a:srgbClr val="2432B4"/>
                </a:solidFill>
                <a:latin typeface="Montserrat" pitchFamily="2" charset="77"/>
              </a:rPr>
              <a:t>Insert</a:t>
            </a:r>
            <a:r>
              <a:rPr lang="da-DK" sz="1800" dirty="0">
                <a:solidFill>
                  <a:srgbClr val="2432B4"/>
                </a:solidFill>
                <a:latin typeface="Montserrat" pitchFamily="2" charset="77"/>
              </a:rPr>
              <a:t> </a:t>
            </a:r>
            <a:r>
              <a:rPr lang="da-DK" sz="1800" dirty="0" err="1">
                <a:solidFill>
                  <a:srgbClr val="2432B4"/>
                </a:solidFill>
                <a:latin typeface="Montserrat" pitchFamily="2" charset="77"/>
              </a:rPr>
              <a:t>your</a:t>
            </a:r>
            <a:r>
              <a:rPr lang="da-DK" sz="1800" dirty="0">
                <a:solidFill>
                  <a:srgbClr val="2432B4"/>
                </a:solidFill>
                <a:latin typeface="Montserrat" pitchFamily="2" charset="77"/>
              </a:rPr>
              <a:t> to-do list</a:t>
            </a: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a:p>
            <a:pPr marL="0" lvl="0" indent="0" algn="l" rtl="0">
              <a:spcBef>
                <a:spcPts val="0"/>
              </a:spcBef>
              <a:spcAft>
                <a:spcPts val="0"/>
              </a:spcAft>
              <a:buNone/>
            </a:pPr>
            <a:endParaRPr lang="da-DK"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2CEB13B7-E26E-7DC4-01EE-E4BD1E4CD4C9}"/>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Timeline planning</a:t>
            </a:r>
            <a:endParaRPr sz="2500" dirty="0">
              <a:solidFill>
                <a:srgbClr val="2432B4"/>
              </a:solidFill>
              <a:latin typeface="Montserrat" pitchFamily="2" charset="77"/>
              <a:ea typeface="Roboto Thin"/>
              <a:cs typeface="Roboto Thin"/>
              <a:sym typeface="Roboto Thin"/>
            </a:endParaRPr>
          </a:p>
        </p:txBody>
      </p:sp>
      <p:pic>
        <p:nvPicPr>
          <p:cNvPr id="3" name="Billede 2">
            <a:extLst>
              <a:ext uri="{FF2B5EF4-FFF2-40B4-BE49-F238E27FC236}">
                <a16:creationId xmlns:a16="http://schemas.microsoft.com/office/drawing/2014/main" id="{D4828D52-4F28-30FD-3920-0ACADFD1C59F}"/>
              </a:ext>
            </a:extLst>
          </p:cNvPr>
          <p:cNvPicPr>
            <a:picLocks noChangeAspect="1"/>
          </p:cNvPicPr>
          <p:nvPr/>
        </p:nvPicPr>
        <p:blipFill>
          <a:blip r:embed="rId4"/>
          <a:stretch>
            <a:fillRect/>
          </a:stretch>
        </p:blipFill>
        <p:spPr>
          <a:xfrm>
            <a:off x="0" y="2742156"/>
            <a:ext cx="9144000" cy="2036063"/>
          </a:xfrm>
          <a:prstGeom prst="rect">
            <a:avLst/>
          </a:prstGeom>
        </p:spPr>
      </p:pic>
    </p:spTree>
    <p:extLst>
      <p:ext uri="{BB962C8B-B14F-4D97-AF65-F5344CB8AC3E}">
        <p14:creationId xmlns:p14="http://schemas.microsoft.com/office/powerpoint/2010/main" val="288520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5E28433-F497-8A1E-B5FC-86A5F533BB15}"/>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E54F5382-4B95-ACB0-E8A4-11A4D36D7966}"/>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20CFB1EF-2EC7-ED8A-6FE7-C711C98786B3}"/>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Set up a spreadsheet where you pencil in the weeks from now to delivering your final project.</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Week starting (xx adapt to your university schedule)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Then you make a list of tasks, depending on how far you are, you start with selection of topic, selection of team, or you go more detailed already.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For each task estimate how many days or weeks you’ll need. Be mindful of not being able to work full speed in weeks with lectures, study visits etc.</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Be mindful of FOI or document requests or other work to obtain basic material – this may include waiting time</a:t>
            </a:r>
          </a:p>
          <a:p>
            <a:pPr marL="285750" indent="-285750">
              <a:buFont typeface="Arial" panose="020B0604020202020204" pitchFamily="34" charset="0"/>
              <a:buChar char="•"/>
            </a:pPr>
            <a:r>
              <a:rPr lang="da-DK" sz="1800" dirty="0" err="1">
                <a:solidFill>
                  <a:srgbClr val="2432B4"/>
                </a:solidFill>
                <a:latin typeface="Montserrat" pitchFamily="2" charset="77"/>
              </a:rPr>
              <a:t>You</a:t>
            </a:r>
            <a:r>
              <a:rPr lang="da-DK" sz="1800" dirty="0">
                <a:solidFill>
                  <a:srgbClr val="2432B4"/>
                </a:solidFill>
                <a:latin typeface="Montserrat" pitchFamily="2" charset="77"/>
              </a:rPr>
              <a:t> </a:t>
            </a:r>
            <a:r>
              <a:rPr lang="da-DK" sz="1800" dirty="0" err="1">
                <a:solidFill>
                  <a:srgbClr val="2432B4"/>
                </a:solidFill>
                <a:latin typeface="Montserrat" pitchFamily="2" charset="77"/>
              </a:rPr>
              <a:t>can</a:t>
            </a:r>
            <a:r>
              <a:rPr lang="da-DK" sz="1800" dirty="0">
                <a:solidFill>
                  <a:srgbClr val="2432B4"/>
                </a:solidFill>
                <a:latin typeface="Montserrat" pitchFamily="2" charset="77"/>
              </a:rPr>
              <a:t> </a:t>
            </a:r>
            <a:r>
              <a:rPr lang="da-DK" sz="1800" dirty="0" err="1">
                <a:solidFill>
                  <a:srgbClr val="2432B4"/>
                </a:solidFill>
                <a:latin typeface="Montserrat" pitchFamily="2" charset="77"/>
              </a:rPr>
              <a:t>use</a:t>
            </a:r>
            <a:r>
              <a:rPr lang="da-DK" sz="1800" dirty="0">
                <a:solidFill>
                  <a:srgbClr val="2432B4"/>
                </a:solidFill>
                <a:latin typeface="Montserrat" pitchFamily="2" charset="77"/>
              </a:rPr>
              <a:t> the </a:t>
            </a:r>
            <a:r>
              <a:rPr lang="da-DK" sz="1800" dirty="0">
                <a:solidFill>
                  <a:srgbClr val="2432B4"/>
                </a:solidFill>
                <a:latin typeface="Montserrat" pitchFamily="2" charset="77"/>
                <a:hlinkClick r:id="rId4"/>
              </a:rPr>
              <a:t>template timeline and budget planner</a:t>
            </a: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2016ACB0-1477-D06D-2B7B-81916639BE76}"/>
              </a:ext>
            </a:extLst>
          </p:cNvPr>
          <p:cNvSpPr txBox="1"/>
          <p:nvPr/>
        </p:nvSpPr>
        <p:spPr>
          <a:xfrm>
            <a:off x="412699" y="167161"/>
            <a:ext cx="695584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500" dirty="0">
                <a:solidFill>
                  <a:srgbClr val="2432B4"/>
                </a:solidFill>
                <a:latin typeface="Montserrat" pitchFamily="2" charset="77"/>
                <a:ea typeface="Roboto Thin"/>
                <a:cs typeface="Roboto Thin"/>
                <a:sym typeface="Roboto Thin"/>
              </a:rPr>
              <a:t>Gantt chart exercise 15 minutes in groups</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71143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AD0C626-E77E-FA30-DCC2-3C4A868DA5B8}"/>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FAA8318B-9EE9-E3EE-D65B-964A17A1DF1C}"/>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556FA36C-FED9-E80A-C460-4F39248AB12C}"/>
              </a:ext>
            </a:extLst>
          </p:cNvPr>
          <p:cNvSpPr txBox="1"/>
          <p:nvPr/>
        </p:nvSpPr>
        <p:spPr>
          <a:xfrm>
            <a:off x="412699" y="1653540"/>
            <a:ext cx="7915961" cy="3055964"/>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For EU legislation coverage ideally journalists in all EU plus all EEA countries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For practical and trust reasons we probably need to reduce the number (or develop a different set-up). We definitely want colleagues from: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Countries where expert journalists live and work</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Countries where large pharmaceutical companies have their seat</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Not only small countries but at least one of the large countries</a:t>
            </a:r>
          </a:p>
          <a:p>
            <a:pPr lvl="0" algn="l" rtl="0">
              <a:spcBef>
                <a:spcPts val="0"/>
              </a:spcBef>
              <a:spcAft>
                <a:spcPts val="0"/>
              </a:spcAft>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904512AF-4234-0C3B-E699-9A9B6561476A}"/>
              </a:ext>
            </a:extLst>
          </p:cNvPr>
          <p:cNvSpPr txBox="1"/>
          <p:nvPr/>
        </p:nvSpPr>
        <p:spPr>
          <a:xfrm>
            <a:off x="412699" y="167161"/>
            <a:ext cx="611764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err="1">
                <a:solidFill>
                  <a:srgbClr val="2432B4"/>
                </a:solidFill>
                <a:latin typeface="Montserrat" pitchFamily="2" charset="77"/>
                <a:ea typeface="Roboto Thin"/>
                <a:cs typeface="Roboto Thin"/>
                <a:sym typeface="Roboto Thin"/>
              </a:rPr>
              <a:t>Example</a:t>
            </a:r>
            <a:r>
              <a:rPr lang="da-DK" sz="2500" dirty="0">
                <a:solidFill>
                  <a:srgbClr val="2432B4"/>
                </a:solidFill>
                <a:latin typeface="Montserrat" pitchFamily="2" charset="77"/>
                <a:ea typeface="Roboto Thin"/>
                <a:cs typeface="Roboto Thin"/>
                <a:sym typeface="Roboto Thin"/>
              </a:rPr>
              <a:t> case </a:t>
            </a:r>
            <a:r>
              <a:rPr lang="da-DK" sz="2500" dirty="0" err="1">
                <a:solidFill>
                  <a:srgbClr val="2432B4"/>
                </a:solidFill>
                <a:latin typeface="Montserrat" pitchFamily="2" charset="77"/>
                <a:ea typeface="Roboto Thin"/>
                <a:cs typeface="Roboto Thin"/>
                <a:sym typeface="Roboto Thin"/>
              </a:rPr>
              <a:t>continued</a:t>
            </a:r>
            <a:r>
              <a:rPr lang="da-DK" sz="2500" dirty="0">
                <a:solidFill>
                  <a:srgbClr val="2432B4"/>
                </a:solidFill>
                <a:latin typeface="Montserrat" pitchFamily="2" charset="77"/>
                <a:ea typeface="Roboto Thin"/>
                <a:cs typeface="Roboto Thin"/>
                <a:sym typeface="Roboto Thin"/>
              </a:rPr>
              <a:t>: The team</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76136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D661336-E189-EB7F-4F19-42202ED5EFA1}"/>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7F1AD939-1CBA-8EBB-6D6A-2F7FC33E7865}"/>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897D543-CEB0-A4D3-BEC4-03CFD3CC60CF}"/>
              </a:ext>
            </a:extLst>
          </p:cNvPr>
          <p:cNvSpPr txBox="1"/>
          <p:nvPr/>
        </p:nvSpPr>
        <p:spPr>
          <a:xfrm>
            <a:off x="412699" y="1141718"/>
            <a:ext cx="7153961"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Imagine we plan a team with 8 journalists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Four employed – how much time can they allocate, have they other major researches planned, if yes, when, do they have support from their editors to allocate time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Three freelancers – how are they funded for this research, how much time can they allocate, ideas for funding</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One student – </a:t>
            </a:r>
            <a:r>
              <a:rPr lang="en-US" sz="1800" dirty="0" err="1">
                <a:solidFill>
                  <a:srgbClr val="2432B4"/>
                </a:solidFill>
                <a:latin typeface="Montserrat" pitchFamily="2" charset="77"/>
              </a:rPr>
              <a:t>finalising</a:t>
            </a:r>
            <a:r>
              <a:rPr lang="en-US" sz="1800" dirty="0">
                <a:solidFill>
                  <a:srgbClr val="2432B4"/>
                </a:solidFill>
                <a:latin typeface="Montserrat" pitchFamily="2" charset="77"/>
              </a:rPr>
              <a:t> studies in month 2 of the investigation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Do we need money for travelling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Do we need money for tech, communication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Should we invest in an animated video explainer</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Should we invest in a shared web presentation</a:t>
            </a:r>
            <a:br>
              <a:rPr lang="en-US" sz="1800" dirty="0">
                <a:solidFill>
                  <a:srgbClr val="2432B4"/>
                </a:solidFill>
                <a:latin typeface="Montserrat" pitchFamily="2" charset="77"/>
              </a:rPr>
            </a:b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15D45E2B-2265-0EC4-194F-E275D7CA75D6}"/>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Budget and </a:t>
            </a:r>
            <a:r>
              <a:rPr lang="da-DK" sz="2500" dirty="0" err="1">
                <a:solidFill>
                  <a:srgbClr val="2432B4"/>
                </a:solidFill>
                <a:latin typeface="Montserrat" pitchFamily="2" charset="77"/>
                <a:ea typeface="Roboto Thin"/>
                <a:cs typeface="Roboto Thin"/>
                <a:sym typeface="Roboto Thin"/>
              </a:rPr>
              <a:t>funding</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72391406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1285</Words>
  <Application>Microsoft Office PowerPoint</Application>
  <PresentationFormat>Skærmshow (16:9)</PresentationFormat>
  <Paragraphs>111</Paragraphs>
  <Slides>16</Slides>
  <Notes>15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Montserrat</vt:lpstr>
      <vt:lpstr>Montserrat Thin</vt:lpstr>
      <vt:lpstr>Montserrat SemiBold</vt:lpstr>
      <vt:lpstr>Simple Light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Brigitte Alfter</dc:creator>
  <cp:lastModifiedBy>Brigitte Alfter</cp:lastModifiedBy>
  <cp:revision>12</cp:revision>
  <dcterms:modified xsi:type="dcterms:W3CDTF">2025-04-04T15:41:18Z</dcterms:modified>
</cp:coreProperties>
</file>